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328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7789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8400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17496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238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694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43045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87431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257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80411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286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5496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010602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0190108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18347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5784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35159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129179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93366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162493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986998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6487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AC9245-6E6B-4B46-9B0D-662BB53A495B}" type="datetimeFigureOut">
              <a:rPr lang="ru-RU" smtClean="0"/>
              <a:t>15.12.2020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E44D1-B9BE-4C0C-9339-0FD7047E58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74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903"/>
            <a:ext cx="9144000" cy="684019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9D1EDC-A2B1-4467-8D3F-4DFD9B83CAD8}" type="datetimeFigureOut">
              <a:rPr lang="uk-UA" smtClean="0"/>
              <a:t>15.12.2020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2570F2-E200-4629-A09A-B32E2C0D788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85398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Дробь от числа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урок1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0122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Подготовка к ВПР 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Вариант 1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Объект 4"/>
              <p:cNvSpPr>
                <a:spLocks noGrp="1"/>
              </p:cNvSpPr>
              <p:nvPr>
                <p:ph sz="half" idx="2"/>
              </p:nvPr>
            </p:nvSpPr>
            <p:spPr>
              <a:xfrm>
                <a:off x="251520" y="2174875"/>
                <a:ext cx="4245868" cy="3951288"/>
              </a:xfrm>
            </p:spPr>
            <p:txBody>
              <a:bodyPr>
                <a:noAutofit/>
              </a:bodyPr>
              <a:lstStyle/>
              <a:p>
                <a:pPr marL="457200" indent="-457200">
                  <a:buFont typeface="+mj-lt"/>
                  <a:buAutoNum type="arabicParenR"/>
                </a:pPr>
                <a:r>
                  <a:rPr lang="ru-RU" b="1" dirty="0" smtClean="0">
                    <a:latin typeface="Arial Black" panose="020B0A04020102020204" pitchFamily="34" charset="0"/>
                  </a:rPr>
                  <a:t>Из чисел 346; 579; 70035; 9865; 17844 выписать числа кратные 2.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ru-RU" b="1" dirty="0" smtClean="0">
                    <a:latin typeface="Arial Black" panose="020B0A04020102020204" pitchFamily="34" charset="0"/>
                  </a:rPr>
                  <a:t>Найдите НОД чисел </a:t>
                </a:r>
                <a:br>
                  <a:rPr lang="ru-RU" b="1" dirty="0" smtClean="0">
                    <a:latin typeface="Arial Black" panose="020B0A04020102020204" pitchFamily="34" charset="0"/>
                  </a:rPr>
                </a:br>
                <a:r>
                  <a:rPr lang="ru-RU" b="1" dirty="0" smtClean="0">
                    <a:latin typeface="Arial Black" panose="020B0A04020102020204" pitchFamily="34" charset="0"/>
                  </a:rPr>
                  <a:t>32 и 48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ru-RU" b="1" dirty="0" smtClean="0">
                    <a:latin typeface="Arial Black" panose="020B0A04020102020204" pitchFamily="34" charset="0"/>
                  </a:rPr>
                  <a:t>Записать число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1" i="1" smtClean="0"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ru-RU" b="1" i="1" smtClean="0">
                            <a:latin typeface="Cambria Math"/>
                          </a:rPr>
                          <m:t>𝟐𝟎</m:t>
                        </m:r>
                      </m:den>
                    </m:f>
                  </m:oMath>
                </a14:m>
                <a:r>
                  <a:rPr lang="ru-RU" b="1" dirty="0" smtClean="0">
                    <a:latin typeface="Arial Black" panose="020B0A04020102020204" pitchFamily="34" charset="0"/>
                  </a:rPr>
                  <a:t>   </a:t>
                </a:r>
              </a:p>
              <a:p>
                <a:pPr marL="0" indent="0">
                  <a:buNone/>
                </a:pPr>
                <a:r>
                  <a:rPr lang="ru-RU" b="1" dirty="0">
                    <a:latin typeface="Arial Black" panose="020B0A04020102020204" pitchFamily="34" charset="0"/>
                  </a:rPr>
                  <a:t> </a:t>
                </a:r>
                <a:r>
                  <a:rPr lang="ru-RU" b="1" dirty="0" smtClean="0">
                    <a:latin typeface="Arial Black" panose="020B0A04020102020204" pitchFamily="34" charset="0"/>
                  </a:rPr>
                  <a:t>      в виде десятичной       дроби</a:t>
                </a:r>
                <a:endParaRPr lang="ru-RU" b="1" dirty="0">
                  <a:latin typeface="Arial Black" panose="020B0A04020102020204" pitchFamily="34" charset="0"/>
                </a:endParaRPr>
              </a:p>
            </p:txBody>
          </p:sp>
        </mc:Choice>
        <mc:Fallback xmlns="">
          <p:sp>
            <p:nvSpPr>
              <p:cNvPr id="5" name="Объект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xfrm>
                <a:off x="251520" y="2174875"/>
                <a:ext cx="4245868" cy="3951288"/>
              </a:xfrm>
              <a:blipFill rotWithShape="1">
                <a:blip r:embed="rId2"/>
                <a:stretch>
                  <a:fillRect l="-2869" t="-2778" r="-15495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ru-RU" dirty="0" smtClean="0"/>
              <a:t>Вариант 2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Объект 6"/>
              <p:cNvSpPr>
                <a:spLocks noGrp="1"/>
              </p:cNvSpPr>
              <p:nvPr>
                <p:ph sz="quarter" idx="4"/>
              </p:nvPr>
            </p:nvSpPr>
            <p:spPr/>
            <p:txBody>
              <a:bodyPr>
                <a:normAutofit fontScale="92500"/>
              </a:bodyPr>
              <a:lstStyle/>
              <a:p>
                <a:pPr marL="457200" indent="-457200">
                  <a:buFont typeface="+mj-lt"/>
                  <a:buAutoNum type="arabicParenR"/>
                </a:pPr>
                <a:r>
                  <a:rPr lang="ru-RU" dirty="0" smtClean="0">
                    <a:latin typeface="Arial Black" panose="020B0A04020102020204" pitchFamily="34" charset="0"/>
                  </a:rPr>
                  <a:t>Из чисел 346; 579; 70035; 9865; 17844 выписать числа кратные 5.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ru-RU" dirty="0">
                    <a:latin typeface="Arial Black" panose="020B0A04020102020204" pitchFamily="34" charset="0"/>
                  </a:rPr>
                  <a:t>Найдите НОД чисел </a:t>
                </a:r>
                <a:br>
                  <a:rPr lang="ru-RU" dirty="0">
                    <a:latin typeface="Arial Black" panose="020B0A04020102020204" pitchFamily="34" charset="0"/>
                  </a:rPr>
                </a:br>
                <a:r>
                  <a:rPr lang="ru-RU" dirty="0" smtClean="0">
                    <a:latin typeface="Arial Black" panose="020B0A04020102020204" pitchFamily="34" charset="0"/>
                  </a:rPr>
                  <a:t>81 </a:t>
                </a:r>
                <a:r>
                  <a:rPr lang="ru-RU" dirty="0">
                    <a:latin typeface="Arial Black" panose="020B0A04020102020204" pitchFamily="34" charset="0"/>
                  </a:rPr>
                  <a:t>и </a:t>
                </a:r>
                <a:r>
                  <a:rPr lang="ru-RU" dirty="0" smtClean="0">
                    <a:latin typeface="Arial Black" panose="020B0A04020102020204" pitchFamily="34" charset="0"/>
                  </a:rPr>
                  <a:t>54</a:t>
                </a:r>
              </a:p>
              <a:p>
                <a:pPr marL="457200" indent="-457200">
                  <a:buFont typeface="+mj-lt"/>
                  <a:buAutoNum type="arabicParenR"/>
                </a:pPr>
                <a:r>
                  <a:rPr lang="ru-RU" dirty="0">
                    <a:latin typeface="Arial Black" panose="020B0A04020102020204" pitchFamily="34" charset="0"/>
                  </a:rPr>
                  <a:t>Записать число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600" b="1" i="1">
                            <a:latin typeface="Cambria Math"/>
                          </a:rPr>
                          <m:t>𝟗</m:t>
                        </m:r>
                      </m:num>
                      <m:den>
                        <m:r>
                          <a:rPr lang="ru-RU" sz="3600" b="1" i="1" smtClean="0">
                            <a:latin typeface="Cambria Math"/>
                          </a:rPr>
                          <m:t>𝟓</m:t>
                        </m:r>
                        <m:r>
                          <a:rPr lang="ru-RU" sz="3600" b="1" i="1">
                            <a:latin typeface="Cambria Math"/>
                          </a:rPr>
                          <m:t>𝟎</m:t>
                        </m:r>
                      </m:den>
                    </m:f>
                  </m:oMath>
                </a14:m>
                <a:r>
                  <a:rPr lang="ru-RU" dirty="0">
                    <a:latin typeface="Arial Black" panose="020B0A04020102020204" pitchFamily="34" charset="0"/>
                  </a:rPr>
                  <a:t>   </a:t>
                </a:r>
              </a:p>
              <a:p>
                <a:pPr marL="0" indent="0">
                  <a:buNone/>
                </a:pPr>
                <a:r>
                  <a:rPr lang="ru-RU" dirty="0">
                    <a:latin typeface="Arial Black" panose="020B0A04020102020204" pitchFamily="34" charset="0"/>
                  </a:rPr>
                  <a:t>       в виде десятичной дроби</a:t>
                </a:r>
              </a:p>
              <a:p>
                <a:pPr marL="0" indent="0">
                  <a:buNone/>
                </a:pPr>
                <a:endParaRPr lang="ru-RU" dirty="0"/>
              </a:p>
              <a:p>
                <a:pPr marL="457200" indent="-457200">
                  <a:buFont typeface="+mj-lt"/>
                  <a:buAutoNum type="arabicParenR"/>
                </a:pPr>
                <a:endParaRPr lang="ru-RU" dirty="0"/>
              </a:p>
              <a:p>
                <a:pPr marL="457200" indent="-457200">
                  <a:buFont typeface="+mj-lt"/>
                  <a:buAutoNum type="arabicParenR"/>
                </a:pPr>
                <a:endParaRPr lang="ru-RU" dirty="0"/>
              </a:p>
            </p:txBody>
          </p:sp>
        </mc:Choice>
        <mc:Fallback xmlns="">
          <p:sp>
            <p:nvSpPr>
              <p:cNvPr id="7" name="Объект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quarter" idx="4"/>
              </p:nvPr>
            </p:nvSpPr>
            <p:spPr>
              <a:blipFill rotWithShape="1">
                <a:blip r:embed="rId3"/>
                <a:stretch>
                  <a:fillRect l="-2715" t="-2623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Прямая соединительная линия 8"/>
          <p:cNvCxnSpPr/>
          <p:nvPr/>
        </p:nvCxnSpPr>
        <p:spPr>
          <a:xfrm>
            <a:off x="4427984" y="1700808"/>
            <a:ext cx="72008" cy="4824536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341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7" name="Заголовок 6"/>
              <p:cNvSpPr>
                <a:spLocks noGrp="1"/>
              </p:cNvSpPr>
              <p:nvPr>
                <p:ph type="title"/>
              </p:nvPr>
            </p:nvSpPr>
            <p:spPr>
              <a:xfrm>
                <a:off x="467544" y="476672"/>
                <a:ext cx="8229600" cy="1296144"/>
              </a:xfrm>
            </p:spPr>
            <p:txBody>
              <a:bodyPr>
                <a:normAutofit fontScale="90000"/>
              </a:bodyPr>
              <a:lstStyle/>
              <a:p>
                <a:pPr algn="l"/>
                <a:r>
                  <a:rPr lang="ru-RU" sz="3100" b="1" dirty="0">
                    <a:latin typeface="Arial Black" panose="020B0A04020102020204" pitchFamily="34" charset="0"/>
                  </a:rPr>
                  <a:t>	</a:t>
                </a:r>
                <a:r>
                  <a:rPr lang="ru-RU" sz="3100" b="1" dirty="0" smtClean="0">
                    <a:latin typeface="Arial Black" panose="020B0A04020102020204" pitchFamily="34" charset="0"/>
                  </a:rPr>
                  <a:t>	 </a:t>
                </a:r>
                <a:r>
                  <a:rPr lang="ru-RU" sz="3100" b="1" i="1" dirty="0" smtClean="0">
                    <a:latin typeface="Arial Black" panose="020B0A04020102020204" pitchFamily="34" charset="0"/>
                  </a:rPr>
                  <a:t>В </a:t>
                </a:r>
                <a:r>
                  <a:rPr lang="ru-RU" sz="3100" b="1" i="1" dirty="0">
                    <a:latin typeface="Arial Black" panose="020B0A04020102020204" pitchFamily="34" charset="0"/>
                  </a:rPr>
                  <a:t>хоре 80 учеников,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1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ru-RU" sz="3100" b="1" i="1">
                            <a:latin typeface="Cambria Math"/>
                          </a:rPr>
                          <m:t>𝟐</m:t>
                        </m:r>
                      </m:num>
                      <m:den>
                        <m:r>
                          <a:rPr lang="ru-RU" sz="3100" b="1" i="1">
                            <a:latin typeface="Cambria Math"/>
                          </a:rPr>
                          <m:t>𝟓</m:t>
                        </m:r>
                      </m:den>
                    </m:f>
                    <m:r>
                      <a:rPr lang="ru-RU" sz="3100" b="1" i="1">
                        <a:latin typeface="Cambria Math"/>
                      </a:rPr>
                      <m:t> </m:t>
                    </m:r>
                  </m:oMath>
                </a14:m>
                <a:r>
                  <a:rPr lang="ru-RU" sz="3100" b="1" i="1" dirty="0">
                    <a:latin typeface="Arial Black" panose="020B0A04020102020204" pitchFamily="34" charset="0"/>
                  </a:rPr>
                  <a:t> из них </a:t>
                </a:r>
                <a:r>
                  <a:rPr lang="ru-RU" sz="3100" b="1" i="1" dirty="0" smtClean="0">
                    <a:latin typeface="Arial Black" panose="020B0A04020102020204" pitchFamily="34" charset="0"/>
                  </a:rPr>
                  <a:t>     		составляют </a:t>
                </a:r>
                <a:r>
                  <a:rPr lang="ru-RU" sz="3100" b="1" i="1" dirty="0">
                    <a:latin typeface="Arial Black" panose="020B0A04020102020204" pitchFamily="34" charset="0"/>
                  </a:rPr>
                  <a:t>мальчики. </a:t>
                </a:r>
                <a:r>
                  <a:rPr lang="ru-RU" sz="3100" b="1" i="1" dirty="0" smtClean="0">
                    <a:latin typeface="Arial Black" panose="020B0A04020102020204" pitchFamily="34" charset="0"/>
                  </a:rPr>
                  <a:t>			Сколько мальчиков в хоре?</a:t>
                </a:r>
                <a:r>
                  <a:rPr lang="ru-RU" dirty="0" smtClean="0"/>
                  <a:t/>
                </a:r>
                <a:br>
                  <a:rPr lang="ru-RU" dirty="0" smtClean="0"/>
                </a:br>
                <a:endParaRPr lang="ru-RU" dirty="0"/>
              </a:p>
            </p:txBody>
          </p:sp>
        </mc:Choice>
        <mc:Fallback xmlns="">
          <p:sp>
            <p:nvSpPr>
              <p:cNvPr id="7" name="Заголовок 6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xfrm>
                <a:off x="467544" y="476672"/>
                <a:ext cx="8229600" cy="1296144"/>
              </a:xfrm>
              <a:blipFill rotWithShape="1">
                <a:blip r:embed="rId2"/>
                <a:stretch>
                  <a:fillRect t="-30986" r="-1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Объект 7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4221088"/>
                <a:ext cx="8229600" cy="190507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ru-RU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ru-RU" b="0" i="1" smtClean="0">
                              <a:latin typeface="Cambria Math"/>
                            </a:rPr>
                            <m:t>5</m:t>
                          </m:r>
                        </m:den>
                      </m:f>
                      <m:r>
                        <a:rPr lang="ru-RU" b="0" i="1" smtClean="0">
                          <a:latin typeface="Cambria Math"/>
                        </a:rPr>
                        <m:t> от 80</m:t>
                      </m:r>
                    </m:oMath>
                  </m:oMathPara>
                </a14:m>
                <a:endParaRPr lang="ru-RU" b="0" dirty="0" smtClean="0"/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  <a:ea typeface="Cambria Math"/>
                      </a:rPr>
                      <m:t>80</m:t>
                    </m:r>
                    <m:r>
                      <a:rPr lang="ru-RU" i="1" smtClean="0">
                        <a:latin typeface="Cambria Math"/>
                        <a:ea typeface="Cambria Math"/>
                      </a:rPr>
                      <m:t>∙</m:t>
                    </m:r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ru-RU" dirty="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80</m:t>
                        </m:r>
                        <m:r>
                          <a:rPr lang="ru-RU" b="0" i="1" dirty="0" smtClean="0">
                            <a:latin typeface="Cambria Math"/>
                            <a:ea typeface="Cambria Math"/>
                          </a:rPr>
                          <m:t>∙2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1</m:t>
                        </m:r>
                        <m:r>
                          <a:rPr lang="ru-RU" b="0" i="1" dirty="0" smtClean="0">
                            <a:latin typeface="Cambria Math"/>
                            <a:ea typeface="Cambria Math"/>
                          </a:rPr>
                          <m:t>∙5</m:t>
                        </m:r>
                      </m:den>
                    </m:f>
                  </m:oMath>
                </a14:m>
                <a:r>
                  <a:rPr lang="ru-RU" dirty="0" smtClean="0"/>
                  <a:t>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 dirty="0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dirty="0" smtClean="0">
                            <a:latin typeface="Cambria Math"/>
                          </a:rPr>
                          <m:t>16</m:t>
                        </m:r>
                        <m:r>
                          <a:rPr lang="ru-RU" b="0" i="1" dirty="0" smtClean="0">
                            <a:latin typeface="Cambria Math"/>
                            <a:ea typeface="Cambria Math"/>
                          </a:rPr>
                          <m:t>∙1</m:t>
                        </m:r>
                      </m:num>
                      <m:den>
                        <m:r>
                          <a:rPr lang="ru-RU" b="0" i="1" dirty="0" smtClean="0">
                            <a:latin typeface="Cambria Math"/>
                          </a:rPr>
                          <m:t>1</m:t>
                        </m:r>
                        <m:r>
                          <a:rPr lang="ru-RU" b="0" i="1" dirty="0" smtClean="0">
                            <a:latin typeface="Cambria Math"/>
                            <a:ea typeface="Cambria Math"/>
                          </a:rPr>
                          <m:t>∙1</m:t>
                        </m:r>
                      </m:den>
                    </m:f>
                  </m:oMath>
                </a14:m>
                <a:r>
                  <a:rPr lang="ru-RU" dirty="0" smtClean="0"/>
                  <a:t>=16(мальчиков) в хоре.</a:t>
                </a:r>
                <a:endParaRPr lang="ru-RU" dirty="0"/>
              </a:p>
            </p:txBody>
          </p:sp>
        </mc:Choice>
        <mc:Fallback xmlns="">
          <p:sp>
            <p:nvSpPr>
              <p:cNvPr id="8" name="Объект 7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4221088"/>
                <a:ext cx="8229600" cy="1905075"/>
              </a:xfrm>
              <a:blipFill rotWithShape="1">
                <a:blip r:embed="rId3"/>
                <a:stretch>
                  <a:fillRect b="-19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0" name="Прямая соединительная линия 9"/>
          <p:cNvCxnSpPr/>
          <p:nvPr/>
        </p:nvCxnSpPr>
        <p:spPr>
          <a:xfrm>
            <a:off x="971600" y="2780928"/>
            <a:ext cx="7128792" cy="0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971600" y="2534752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2389413" y="2563995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3851920" y="2563995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5292080" y="2528900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6715950" y="2534752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8087094" y="2534752"/>
            <a:ext cx="0" cy="504056"/>
          </a:xfrm>
          <a:prstGeom prst="lin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22" name="Правая фигурная скобка 21"/>
          <p:cNvSpPr/>
          <p:nvPr/>
        </p:nvSpPr>
        <p:spPr>
          <a:xfrm rot="16200000">
            <a:off x="4319972" y="-1216425"/>
            <a:ext cx="432048" cy="7128792"/>
          </a:xfrm>
          <a:prstGeom prst="rightBrace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авая фигурная скобка 22"/>
          <p:cNvSpPr/>
          <p:nvPr/>
        </p:nvSpPr>
        <p:spPr>
          <a:xfrm rot="5400000">
            <a:off x="2104067" y="1938764"/>
            <a:ext cx="621070" cy="2880320"/>
          </a:xfrm>
          <a:prstGeom prst="rightBrace">
            <a:avLst>
              <a:gd name="adj1" fmla="val 8333"/>
              <a:gd name="adj2" fmla="val 49553"/>
            </a:avLst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TextBox 25"/>
          <p:cNvSpPr txBox="1"/>
          <p:nvPr/>
        </p:nvSpPr>
        <p:spPr>
          <a:xfrm>
            <a:off x="4223664" y="1670281"/>
            <a:ext cx="624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80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195736" y="3689460"/>
            <a:ext cx="6246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i="1" dirty="0" smtClean="0">
                <a:latin typeface="Arial Black" panose="020B0A04020102020204" pitchFamily="34" charset="0"/>
              </a:rPr>
              <a:t>?</a:t>
            </a:r>
            <a:endParaRPr lang="ru-RU" sz="2400" b="1" i="1" dirty="0">
              <a:latin typeface="Arial Black" panose="020B0A04020102020204" pitchFamily="34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67544" y="4151124"/>
            <a:ext cx="8064896" cy="215819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anose="020B0A04020102020204" pitchFamily="34" charset="0"/>
              </a:rPr>
              <a:t>Чтобы найти дробь от числа, надо это число умножить на дробь.</a:t>
            </a:r>
            <a:endParaRPr lang="ru-RU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483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6" grpId="0"/>
      <p:bldP spid="27" grpId="0"/>
      <p:bldP spid="2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</p:spPr>
        <p:txBody>
          <a:bodyPr>
            <a:noAutofit/>
          </a:bodyPr>
          <a:lstStyle/>
          <a:p>
            <a:pPr algn="l"/>
            <a:r>
              <a:rPr lang="ru-RU" sz="3200" i="1" dirty="0" smtClean="0"/>
              <a:t>                    При </a:t>
            </a:r>
            <a:r>
              <a:rPr lang="ru-RU" sz="3200" i="1" dirty="0"/>
              <a:t>переработке сахарной свеклы получают 13% сахара от массы всей свеклы. Сколько </a:t>
            </a:r>
            <a:r>
              <a:rPr lang="ru-RU" sz="3200" i="1" dirty="0" smtClean="0"/>
              <a:t>сахара </a:t>
            </a:r>
            <a:r>
              <a:rPr lang="ru-RU" sz="3200" i="1" dirty="0"/>
              <a:t>можно получить из 50т сахарной свеклы?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1660091"/>
              </p:ext>
            </p:extLst>
          </p:nvPr>
        </p:nvGraphicFramePr>
        <p:xfrm>
          <a:off x="539552" y="1988840"/>
          <a:ext cx="8229600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%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т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сахар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13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?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свекла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100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>
                          <a:latin typeface="Arial Black" panose="020B0A04020102020204" pitchFamily="34" charset="0"/>
                        </a:rPr>
                        <a:t>5о</a:t>
                      </a:r>
                      <a:endParaRPr lang="ru-RU" sz="2800" dirty="0">
                        <a:latin typeface="Arial Black" panose="020B0A040201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75540" y="3789040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13% от 50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1488" y="4437112"/>
            <a:ext cx="60486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1) 13% = 0,13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90124" y="5157192"/>
            <a:ext cx="8002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 Black" panose="020B0A04020102020204" pitchFamily="34" charset="0"/>
              </a:rPr>
              <a:t>2) 50 </a:t>
            </a:r>
            <a:r>
              <a:rPr lang="ru-RU" sz="2800" dirty="0" smtClean="0">
                <a:latin typeface="Arial Black" panose="020B0A04020102020204" pitchFamily="34" charset="0"/>
                <a:sym typeface="Symbol"/>
              </a:rPr>
              <a:t></a:t>
            </a:r>
            <a:r>
              <a:rPr lang="ru-RU" sz="2800" dirty="0">
                <a:latin typeface="Arial Black" panose="020B0A04020102020204" pitchFamily="34" charset="0"/>
                <a:sym typeface="Symbol"/>
              </a:rPr>
              <a:t> </a:t>
            </a:r>
            <a:r>
              <a:rPr lang="ru-RU" sz="2800" dirty="0" smtClean="0">
                <a:latin typeface="Arial Black" panose="020B0A04020102020204" pitchFamily="34" charset="0"/>
              </a:rPr>
              <a:t>0,13 = 6,5(т) сахара может                    получить. 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5536" y="3645024"/>
            <a:ext cx="8496944" cy="273630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just"/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Чтобы найти процент от числа нужно</a:t>
            </a:r>
          </a:p>
          <a:p>
            <a:pPr marL="342900" indent="-342900" algn="just">
              <a:buAutoNum type="arabicParenR"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проценты выразить десятичной дробью</a:t>
            </a:r>
          </a:p>
          <a:p>
            <a:pPr marL="342900" indent="-342900" algn="just">
              <a:buAutoNum type="arabicParenR"/>
            </a:pPr>
            <a:r>
              <a:rPr lang="ru-RU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умножить данное число на эту дробь</a:t>
            </a:r>
            <a:endParaRPr lang="ru-RU" sz="36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5001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Повторение.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 numCol="1">
                <a:normAutofit lnSpcReduction="10000"/>
              </a:bodyPr>
              <a:lstStyle/>
              <a:p>
                <a:pPr marL="514350" indent="-514350">
                  <a:buFont typeface="+mj-lt"/>
                  <a:buAutoNum type="arabicParenR"/>
                </a:pPr>
                <a:r>
                  <a:rPr lang="ru-RU" dirty="0" smtClean="0"/>
                  <a:t>Раскройте скобки</a:t>
                </a:r>
              </a:p>
              <a:p>
                <a:pPr marL="914400" lvl="1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r>
                      <a:rPr lang="ru-RU" b="0" i="1" smtClean="0">
                        <a:latin typeface="Cambria Math"/>
                      </a:rPr>
                      <m:t>2</m:t>
                    </m:r>
                    <m:r>
                      <a:rPr lang="ru-RU" b="0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а+</m:t>
                        </m:r>
                        <m:f>
                          <m:fPr>
                            <m:ctrlPr>
                              <a:rPr lang="ru-RU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1</m:t>
                            </m:r>
                          </m:num>
                          <m:den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2</m:t>
                            </m:r>
                          </m:den>
                        </m:f>
                      </m:e>
                    </m:d>
                  </m:oMath>
                </a14:m>
                <a:r>
                  <a:rPr lang="ru-RU" dirty="0" smtClean="0"/>
                  <a:t> </a:t>
                </a:r>
              </a:p>
              <a:p>
                <a:pPr marL="914400" lvl="1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</a:rPr>
                          <m:t>3</m:t>
                        </m:r>
                      </m:den>
                    </m:f>
                    <m:r>
                      <a:rPr lang="ru-RU" i="1" smtClean="0">
                        <a:latin typeface="Cambria Math"/>
                        <a:ea typeface="Cambria Math"/>
                      </a:rPr>
                      <m:t>∙</m:t>
                    </m:r>
                    <m:d>
                      <m:d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ru-RU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6</m:t>
                            </m:r>
                          </m:num>
                          <m:den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7</m:t>
                            </m:r>
                          </m:den>
                        </m:f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а +</m:t>
                        </m:r>
                        <m:f>
                          <m:fPr>
                            <m:ctrlPr>
                              <a:rPr lang="ru-RU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3</m:t>
                            </m:r>
                          </m:num>
                          <m:den>
                            <m:r>
                              <a:rPr lang="ru-RU" b="0" i="1" smtClean="0">
                                <a:latin typeface="Cambria Math"/>
                                <a:ea typeface="Cambria Math"/>
                              </a:rPr>
                              <m:t>4</m:t>
                            </m:r>
                          </m:den>
                        </m:f>
                      </m:e>
                    </m:d>
                  </m:oMath>
                </a14:m>
                <a:endParaRPr lang="ru-RU" b="0" dirty="0" smtClean="0">
                  <a:ea typeface="Cambria Math"/>
                </a:endParaRPr>
              </a:p>
              <a:p>
                <a:pPr marL="514350" indent="-514350">
                  <a:buFont typeface="+mj-lt"/>
                  <a:buAutoNum type="arabicParenR"/>
                </a:pPr>
                <a:r>
                  <a:rPr lang="ru-RU" dirty="0" smtClean="0">
                    <a:ea typeface="Cambria Math"/>
                  </a:rPr>
                  <a:t>Упростите</a:t>
                </a:r>
              </a:p>
              <a:p>
                <a:pPr marL="914400" lvl="1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5</m:t>
                        </m:r>
                      </m:den>
                    </m:f>
                    <m:r>
                      <a:rPr lang="ru-RU" b="0" i="1" smtClean="0">
                        <a:latin typeface="Cambria Math"/>
                        <a:ea typeface="Cambria Math"/>
                      </a:rPr>
                      <m:t>а+</m:t>
                    </m:r>
                    <m:f>
                      <m:f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den>
                    </m:f>
                    <m:r>
                      <a:rPr lang="ru-RU" b="0" i="1" smtClean="0">
                        <a:latin typeface="Cambria Math"/>
                        <a:ea typeface="Cambria Math"/>
                      </a:rPr>
                      <m:t>а−</m:t>
                    </m:r>
                    <m:f>
                      <m:f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10</m:t>
                        </m:r>
                      </m:den>
                    </m:f>
                    <m:r>
                      <a:rPr lang="ru-RU" b="0" i="1" smtClean="0">
                        <a:latin typeface="Cambria Math"/>
                        <a:ea typeface="Cambria Math"/>
                      </a:rPr>
                      <m:t>а</m:t>
                    </m:r>
                  </m:oMath>
                </a14:m>
                <a:endParaRPr lang="ru-RU" b="0" dirty="0" smtClean="0">
                  <a:ea typeface="Cambria Math"/>
                </a:endParaRPr>
              </a:p>
              <a:p>
                <a:pPr marL="914400" lvl="1" indent="-514350">
                  <a:buFont typeface="+mj-lt"/>
                  <a:buAutoNum type="alphaLcParenR"/>
                </a:pPr>
                <a14:m>
                  <m:oMath xmlns:m="http://schemas.openxmlformats.org/officeDocument/2006/math">
                    <m:f>
                      <m:f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2</m:t>
                        </m:r>
                      </m:den>
                    </m:f>
                    <m:r>
                      <a:rPr lang="ru-RU" b="0" i="1" smtClean="0">
                        <a:latin typeface="Cambria Math"/>
                        <a:ea typeface="Cambria Math"/>
                      </a:rPr>
                      <m:t>а+</m:t>
                    </m:r>
                    <m:f>
                      <m:fPr>
                        <m:ctrlPr>
                          <a:rPr lang="ru-RU" b="0" i="1" smtClean="0"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1</m:t>
                        </m:r>
                      </m:num>
                      <m:den>
                        <m:r>
                          <a:rPr lang="ru-RU" b="0" i="1" smtClean="0">
                            <a:latin typeface="Cambria Math"/>
                            <a:ea typeface="Cambria Math"/>
                          </a:rPr>
                          <m:t>4</m:t>
                        </m:r>
                      </m:den>
                    </m:f>
                    <m:r>
                      <a:rPr lang="ru-RU" b="0" i="1" smtClean="0">
                        <a:latin typeface="Cambria Math"/>
                        <a:ea typeface="Cambria Math"/>
                      </a:rPr>
                      <m:t>а+ </m:t>
                    </m:r>
                  </m:oMath>
                </a14:m>
                <a:r>
                  <a:rPr lang="ru-RU" b="0" dirty="0" smtClean="0">
                    <a:ea typeface="Cambria Math"/>
                  </a:rPr>
                  <a:t>2а – а</a:t>
                </a:r>
              </a:p>
              <a:p>
                <a:pPr marL="514350" indent="-514350">
                  <a:buFont typeface="+mj-lt"/>
                  <a:buAutoNum type="arabicParenR"/>
                </a:pPr>
                <a:r>
                  <a:rPr lang="ru-RU" dirty="0" smtClean="0">
                    <a:ea typeface="Cambria Math"/>
                  </a:rPr>
                  <a:t>Решить уравнение (</a:t>
                </a:r>
                <a:r>
                  <a:rPr lang="en-US" dirty="0" smtClean="0">
                    <a:ea typeface="Cambria Math"/>
                  </a:rPr>
                  <a:t>x – 3)(2x – 4) = 0</a:t>
                </a:r>
                <a:endParaRPr lang="ru-RU" b="0" dirty="0" smtClean="0">
                  <a:ea typeface="Cambria Math"/>
                </a:endParaRPr>
              </a:p>
              <a:p>
                <a:pPr marL="914400" lvl="1" indent="-514350">
                  <a:buFont typeface="+mj-lt"/>
                  <a:buAutoNum type="alphaLcParenR"/>
                </a:pPr>
                <a:endParaRPr lang="ru-RU" b="0" dirty="0" smtClean="0">
                  <a:ea typeface="Cambria Math"/>
                </a:endParaRPr>
              </a:p>
              <a:p>
                <a:pPr marL="914400" lvl="1" indent="-514350">
                  <a:buFont typeface="+mj-lt"/>
                  <a:buAutoNum type="alphaLcParenR"/>
                </a:pPr>
                <a:endParaRPr lang="ru-RU" b="0" dirty="0" smtClean="0">
                  <a:ea typeface="Cambria Math"/>
                </a:endParaRPr>
              </a:p>
              <a:p>
                <a:pPr marL="914400" lvl="1" indent="-514350">
                  <a:buFont typeface="+mj-lt"/>
                  <a:buAutoNum type="alphaLcParenR"/>
                </a:pPr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926" t="-3100" b="-40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2378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60</TotalTime>
  <Words>254</Words>
  <Application>Microsoft Office PowerPoint</Application>
  <PresentationFormat>Экран (4:3)</PresentationFormat>
  <Paragraphs>44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</vt:i4>
      </vt:variant>
    </vt:vector>
  </HeadingPairs>
  <TitlesOfParts>
    <vt:vector size="7" baseType="lpstr">
      <vt:lpstr>Тема1</vt:lpstr>
      <vt:lpstr>Специальное оформление</vt:lpstr>
      <vt:lpstr>Дробь от числа</vt:lpstr>
      <vt:lpstr>Подготовка к ВПР </vt:lpstr>
      <vt:lpstr>   В хоре 80 учеников, 2/5   из них        составляют мальчики.    Сколько мальчиков в хоре? </vt:lpstr>
      <vt:lpstr>                    При переработке сахарной свеклы получают 13% сахара от массы всей свеклы. Сколько сахара можно получить из 50т сахарной свеклы? </vt:lpstr>
      <vt:lpstr>Повторение.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</dc:creator>
  <cp:lastModifiedBy>Татьяна</cp:lastModifiedBy>
  <cp:revision>6</cp:revision>
  <dcterms:created xsi:type="dcterms:W3CDTF">2020-11-30T00:38:14Z</dcterms:created>
  <dcterms:modified xsi:type="dcterms:W3CDTF">2020-12-15T05:30:47Z</dcterms:modified>
</cp:coreProperties>
</file>