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09" autoAdjust="0"/>
  </p:normalViewPr>
  <p:slideViewPr>
    <p:cSldViewPr>
      <p:cViewPr varScale="1">
        <p:scale>
          <a:sx n="40" d="100"/>
          <a:sy n="40" d="100"/>
        </p:scale>
        <p:origin x="-96" y="-8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E3F12-4D3A-45BF-A447-4AFF229C7555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300AE-3696-49CC-9E66-60B995FC7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328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E3F12-4D3A-45BF-A447-4AFF229C7555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300AE-3696-49CC-9E66-60B995FC7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789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E3F12-4D3A-45BF-A447-4AFF229C7555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300AE-3696-49CC-9E66-60B995FC7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400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E3F12-4D3A-45BF-A447-4AFF229C7555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300AE-3696-49CC-9E66-60B995FC7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749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E3F12-4D3A-45BF-A447-4AFF229C7555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300AE-3696-49CC-9E66-60B995FC7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23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E3F12-4D3A-45BF-A447-4AFF229C7555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300AE-3696-49CC-9E66-60B995FC7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694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E3F12-4D3A-45BF-A447-4AFF229C7555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300AE-3696-49CC-9E66-60B995FC7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304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E3F12-4D3A-45BF-A447-4AFF229C7555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300AE-3696-49CC-9E66-60B995FC7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7431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E3F12-4D3A-45BF-A447-4AFF229C7555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300AE-3696-49CC-9E66-60B995FC7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574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E3F12-4D3A-45BF-A447-4AFF229C7555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300AE-3696-49CC-9E66-60B995FC7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8041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E3F12-4D3A-45BF-A447-4AFF229C7555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300AE-3696-49CC-9E66-60B995FC7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86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5496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1060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19010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8347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57842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35159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12917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33669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62493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86998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6487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E3F12-4D3A-45BF-A447-4AFF229C7555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2300AE-3696-49CC-9E66-60B995FC7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74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03"/>
            <a:ext cx="9144000" cy="68401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5398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Перевод обыкновенных дробей в десятичные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6 класс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100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835696" y="1268760"/>
            <a:ext cx="5976664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Arial Black" panose="020B0A04020102020204" pitchFamily="34" charset="0"/>
              </a:rPr>
              <a:t>обыкновенная дробь</a:t>
            </a:r>
            <a:endParaRPr lang="ru-RU" sz="3200" b="1" dirty="0"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12060" y="3861048"/>
            <a:ext cx="3816424" cy="122413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Arial Black" panose="020B0A04020102020204" pitchFamily="34" charset="0"/>
              </a:rPr>
              <a:t>бесконечная </a:t>
            </a:r>
          </a:p>
          <a:p>
            <a:pPr algn="ctr"/>
            <a:r>
              <a:rPr lang="ru-RU" sz="2800" dirty="0" smtClean="0">
                <a:latin typeface="Arial Black" panose="020B0A04020102020204" pitchFamily="34" charset="0"/>
              </a:rPr>
              <a:t>периодическая десятичная дробь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>
            <a:hlinkClick r:id="rId2" action="ppaction://hlinksldjump"/>
          </p:cNvPr>
          <p:cNvSpPr/>
          <p:nvPr/>
        </p:nvSpPr>
        <p:spPr>
          <a:xfrm>
            <a:off x="219167" y="3861048"/>
            <a:ext cx="3816424" cy="122413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Arial Black" panose="020B0A04020102020204" pitchFamily="34" charset="0"/>
              </a:rPr>
              <a:t>конечная десятичная дробь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cxnSp>
        <p:nvCxnSpPr>
          <p:cNvPr id="8" name="Прямая со стрелкой 7"/>
          <p:cNvCxnSpPr>
            <a:stCxn id="4" idx="2"/>
            <a:endCxn id="6" idx="0"/>
          </p:cNvCxnSpPr>
          <p:nvPr/>
        </p:nvCxnSpPr>
        <p:spPr>
          <a:xfrm flipH="1">
            <a:off x="2127379" y="2708920"/>
            <a:ext cx="2696649" cy="11521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4" idx="2"/>
            <a:endCxn id="5" idx="0"/>
          </p:cNvCxnSpPr>
          <p:nvPr/>
        </p:nvCxnSpPr>
        <p:spPr>
          <a:xfrm>
            <a:off x="4824028" y="2708920"/>
            <a:ext cx="2196244" cy="11521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742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Arial Black" panose="020B0A04020102020204" pitchFamily="34" charset="0"/>
              </a:rPr>
              <a:t>конечная </a:t>
            </a:r>
            <a:r>
              <a:rPr lang="ru-RU" dirty="0" smtClean="0">
                <a:latin typeface="Arial Black" panose="020B0A04020102020204" pitchFamily="34" charset="0"/>
              </a:rPr>
              <a:t/>
            </a:r>
            <a:br>
              <a:rPr lang="ru-RU" dirty="0" smtClean="0">
                <a:latin typeface="Arial Black" panose="020B0A04020102020204" pitchFamily="34" charset="0"/>
              </a:rPr>
            </a:br>
            <a:r>
              <a:rPr lang="ru-RU" dirty="0" smtClean="0">
                <a:latin typeface="Arial Black" panose="020B0A04020102020204" pitchFamily="34" charset="0"/>
              </a:rPr>
              <a:t>десятичная дробь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96752"/>
            <a:ext cx="8229600" cy="1612776"/>
          </a:xfrm>
        </p:spPr>
        <p:txBody>
          <a:bodyPr/>
          <a:lstStyle/>
          <a:p>
            <a:pPr marL="0" indent="0">
              <a:buNone/>
            </a:pPr>
            <a:r>
              <a:rPr lang="ru-RU" b="1" i="1" u="sng" dirty="0" smtClean="0"/>
              <a:t>Условие. </a:t>
            </a:r>
            <a:r>
              <a:rPr lang="ru-RU" dirty="0" smtClean="0"/>
              <a:t>Разложение знаменателя дроби на простые множители </a:t>
            </a:r>
            <a:r>
              <a:rPr lang="ru-RU" i="1" u="sng" dirty="0" smtClean="0"/>
              <a:t>НЕ СОДЕРЖИТ </a:t>
            </a:r>
            <a:r>
              <a:rPr lang="ru-RU" dirty="0" smtClean="0"/>
              <a:t>чисел, отличных от 2 и 5.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Прямоугольник 3"/>
              <p:cNvSpPr/>
              <p:nvPr/>
            </p:nvSpPr>
            <p:spPr>
              <a:xfrm>
                <a:off x="5910099" y="2924944"/>
                <a:ext cx="1224136" cy="1368152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200" b="1" i="1" smtClean="0"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ru-RU" sz="3200" b="1" i="1" smtClean="0">
                              <a:latin typeface="Cambria Math"/>
                            </a:rPr>
                            <m:t>𝟒𝟎</m:t>
                          </m:r>
                        </m:den>
                      </m:f>
                    </m:oMath>
                  </m:oMathPara>
                </a14:m>
                <a:endParaRPr lang="ru-RU" sz="3200" b="1" dirty="0">
                  <a:latin typeface="Arial Black" panose="020B0A04020102020204" pitchFamily="34" charset="0"/>
                </a:endParaRPr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0099" y="2924944"/>
                <a:ext cx="1224136" cy="136815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/>
          <p:cNvSpPr/>
          <p:nvPr/>
        </p:nvSpPr>
        <p:spPr>
          <a:xfrm>
            <a:off x="5220072" y="4797152"/>
            <a:ext cx="3672408" cy="93610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40 = 2 · 2 · 2 · 5</a:t>
            </a:r>
            <a:endParaRPr lang="ru-RU" sz="2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Прямоугольник 5"/>
              <p:cNvSpPr/>
              <p:nvPr/>
            </p:nvSpPr>
            <p:spPr>
              <a:xfrm>
                <a:off x="1475656" y="2924944"/>
                <a:ext cx="1224136" cy="1368152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200" b="1" i="1" smtClean="0">
                              <a:latin typeface="Cambria Math"/>
                            </a:rPr>
                            <m:t>𝟏𝟑</m:t>
                          </m:r>
                        </m:num>
                        <m:den>
                          <m:r>
                            <a:rPr lang="ru-RU" sz="3200" b="1" i="1" smtClean="0">
                              <a:latin typeface="Cambria Math"/>
                            </a:rPr>
                            <m:t>𝟑𝟎</m:t>
                          </m:r>
                        </m:den>
                      </m:f>
                    </m:oMath>
                  </m:oMathPara>
                </a14:m>
                <a:endParaRPr lang="ru-RU" sz="3200" b="1" dirty="0">
                  <a:latin typeface="Arial Black" panose="020B0A04020102020204" pitchFamily="34" charset="0"/>
                </a:endParaRPr>
              </a:p>
            </p:txBody>
          </p:sp>
        </mc:Choice>
        <mc:Fallback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2924944"/>
                <a:ext cx="1224136" cy="136815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Прямоугольник 6"/>
          <p:cNvSpPr/>
          <p:nvPr/>
        </p:nvSpPr>
        <p:spPr>
          <a:xfrm>
            <a:off x="323528" y="4797152"/>
            <a:ext cx="3672408" cy="9361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30 = 2 · 3 · 5</a:t>
            </a:r>
            <a:endParaRPr lang="ru-RU" sz="2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422874" y="4800114"/>
            <a:ext cx="432048" cy="93610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3</a:t>
            </a:r>
            <a:endParaRPr lang="ru-RU" sz="2800" dirty="0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H="1">
            <a:off x="1115616" y="2924944"/>
            <a:ext cx="1872208" cy="136815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971600" y="2924944"/>
            <a:ext cx="2232248" cy="129614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Объект 2"/>
          <p:cNvSpPr txBox="1">
            <a:spLocks/>
          </p:cNvSpPr>
          <p:nvPr/>
        </p:nvSpPr>
        <p:spPr>
          <a:xfrm>
            <a:off x="311425" y="2671192"/>
            <a:ext cx="3143944" cy="46977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i="1" u="sng" dirty="0" smtClean="0"/>
              <a:t>Способы.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Прямоугольник 16"/>
              <p:cNvSpPr/>
              <p:nvPr/>
            </p:nvSpPr>
            <p:spPr>
              <a:xfrm>
                <a:off x="3455369" y="2745559"/>
                <a:ext cx="5688631" cy="1368152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200" b="1" i="1" smtClean="0"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ru-RU" sz="3200" b="1" i="1" smtClean="0">
                              <a:latin typeface="Cambria Math"/>
                            </a:rPr>
                            <m:t>𝟒𝟎</m:t>
                          </m:r>
                        </m:den>
                      </m:f>
                      <m:r>
                        <a:rPr lang="ru-RU" sz="3200" b="1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200" b="1" i="1" smtClean="0">
                              <a:latin typeface="Cambria Math"/>
                            </a:rPr>
                            <m:t>𝟑</m:t>
                          </m:r>
                          <m:r>
                            <a:rPr lang="ru-RU" sz="3200" b="1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ru-RU" sz="3200" b="1" i="1" smtClean="0">
                              <a:latin typeface="Cambria Math"/>
                              <a:ea typeface="Cambria Math"/>
                            </a:rPr>
                            <m:t>𝟐𝟓</m:t>
                          </m:r>
                        </m:num>
                        <m:den>
                          <m:r>
                            <a:rPr lang="ru-RU" sz="3200" b="1" i="1" smtClean="0">
                              <a:latin typeface="Cambria Math"/>
                            </a:rPr>
                            <m:t>𝟒𝟎</m:t>
                          </m:r>
                          <m:r>
                            <a:rPr lang="ru-RU" sz="3200" b="1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ru-RU" sz="3200" b="1" i="1" smtClean="0">
                              <a:latin typeface="Cambria Math"/>
                              <a:ea typeface="Cambria Math"/>
                            </a:rPr>
                            <m:t>𝟐𝟓</m:t>
                          </m:r>
                        </m:den>
                      </m:f>
                      <m:r>
                        <a:rPr lang="ru-RU" sz="3200" b="1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200" b="1" i="1" smtClean="0">
                              <a:latin typeface="Cambria Math"/>
                            </a:rPr>
                            <m:t>𝟕𝟓</m:t>
                          </m:r>
                        </m:num>
                        <m:den>
                          <m:r>
                            <a:rPr lang="ru-RU" sz="3200" b="1" i="1" smtClean="0">
                              <a:latin typeface="Cambria Math"/>
                            </a:rPr>
                            <m:t>𝟏𝟎𝟎𝟎</m:t>
                          </m:r>
                        </m:den>
                      </m:f>
                      <m:r>
                        <a:rPr lang="ru-RU" sz="3200" b="1" i="1" smtClean="0">
                          <a:latin typeface="Cambria Math"/>
                        </a:rPr>
                        <m:t>=</m:t>
                      </m:r>
                      <m:r>
                        <a:rPr lang="ru-RU" sz="3200" b="1" i="1" smtClean="0">
                          <a:latin typeface="Cambria Math"/>
                        </a:rPr>
                        <m:t>𝟎</m:t>
                      </m:r>
                      <m:r>
                        <a:rPr lang="ru-RU" sz="3200" b="1" i="1" smtClean="0">
                          <a:latin typeface="Cambria Math"/>
                        </a:rPr>
                        <m:t>,</m:t>
                      </m:r>
                      <m:r>
                        <a:rPr lang="ru-RU" sz="3200" b="1" i="1" smtClean="0">
                          <a:latin typeface="Cambria Math"/>
                        </a:rPr>
                        <m:t>𝟎𝟕𝟓</m:t>
                      </m:r>
                    </m:oMath>
                  </m:oMathPara>
                </a14:m>
                <a:endParaRPr lang="ru-RU" sz="3200" b="1" dirty="0">
                  <a:latin typeface="Arial Black" panose="020B0A04020102020204" pitchFamily="34" charset="0"/>
                </a:endParaRPr>
              </a:p>
            </p:txBody>
          </p:sp>
        </mc:Choice>
        <mc:Fallback>
          <p:sp>
            <p:nvSpPr>
              <p:cNvPr id="17" name="Прямоуголь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5369" y="2745559"/>
                <a:ext cx="5688631" cy="136815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Объект 2"/>
          <p:cNvSpPr txBox="1">
            <a:spLocks/>
          </p:cNvSpPr>
          <p:nvPr/>
        </p:nvSpPr>
        <p:spPr>
          <a:xfrm>
            <a:off x="311425" y="3189457"/>
            <a:ext cx="3143944" cy="4070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i="1" dirty="0" smtClean="0"/>
              <a:t>1)</a:t>
            </a:r>
            <a:r>
              <a:rPr lang="ru-RU" b="1" i="1" u="sng" dirty="0" smtClean="0"/>
              <a:t> </a:t>
            </a:r>
            <a:r>
              <a:rPr lang="ru-RU" dirty="0" smtClean="0"/>
              <a:t>Привести дробь к одному из знаменателей 10, 100, 1000 и т.д.</a:t>
            </a:r>
            <a:endParaRPr lang="ru-RU" dirty="0"/>
          </a:p>
        </p:txBody>
      </p:sp>
      <p:sp>
        <p:nvSpPr>
          <p:cNvPr id="19" name="Объект 2"/>
          <p:cNvSpPr txBox="1">
            <a:spLocks/>
          </p:cNvSpPr>
          <p:nvPr/>
        </p:nvSpPr>
        <p:spPr>
          <a:xfrm>
            <a:off x="311425" y="2671192"/>
            <a:ext cx="3143944" cy="38114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b="1" i="1" u="sng" dirty="0" smtClean="0"/>
          </a:p>
          <a:p>
            <a:pPr marL="0" indent="0">
              <a:buFont typeface="Arial" pitchFamily="34" charset="0"/>
              <a:buNone/>
            </a:pPr>
            <a:r>
              <a:rPr lang="ru-RU" i="1" dirty="0" smtClean="0"/>
              <a:t>2)</a:t>
            </a:r>
            <a:r>
              <a:rPr lang="ru-RU" b="1" i="1" u="sng" dirty="0" smtClean="0"/>
              <a:t> </a:t>
            </a:r>
            <a:r>
              <a:rPr lang="ru-RU" dirty="0" smtClean="0"/>
              <a:t>Выполнить деление числителя дроби на знаменатель уголком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Прямоугольник 19"/>
              <p:cNvSpPr/>
              <p:nvPr/>
            </p:nvSpPr>
            <p:spPr>
              <a:xfrm>
                <a:off x="4838362" y="2505381"/>
                <a:ext cx="1245805" cy="1368152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200" b="1" i="1" smtClean="0"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ru-RU" sz="3200" b="1" i="1" smtClean="0">
                              <a:latin typeface="Cambria Math"/>
                            </a:rPr>
                            <m:t>𝟒𝟎</m:t>
                          </m:r>
                        </m:den>
                      </m:f>
                      <m:r>
                        <a:rPr lang="ru-RU" sz="3200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ru-RU" sz="3200" b="1" dirty="0">
                  <a:latin typeface="Arial Black" panose="020B0A04020102020204" pitchFamily="34" charset="0"/>
                </a:endParaRPr>
              </a:p>
            </p:txBody>
          </p:sp>
        </mc:Choice>
        <mc:Fallback>
          <p:sp>
            <p:nvSpPr>
              <p:cNvPr id="20" name="Прямоугольник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8362" y="2505381"/>
                <a:ext cx="1245805" cy="136815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Прямоугольник 20"/>
              <p:cNvSpPr/>
              <p:nvPr/>
            </p:nvSpPr>
            <p:spPr>
              <a:xfrm>
                <a:off x="6084167" y="2505381"/>
                <a:ext cx="1440161" cy="1368152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b="1" i="1" smtClean="0">
                          <a:latin typeface="Cambria Math"/>
                        </a:rPr>
                        <m:t>𝟎</m:t>
                      </m:r>
                      <m:r>
                        <a:rPr lang="ru-RU" sz="3200" b="1" i="1" smtClean="0">
                          <a:latin typeface="Cambria Math"/>
                        </a:rPr>
                        <m:t>,</m:t>
                      </m:r>
                      <m:r>
                        <a:rPr lang="ru-RU" sz="3200" b="1" i="1" smtClean="0">
                          <a:latin typeface="Cambria Math"/>
                        </a:rPr>
                        <m:t>𝟎𝟕𝟓</m:t>
                      </m:r>
                    </m:oMath>
                  </m:oMathPara>
                </a14:m>
                <a:endParaRPr lang="ru-RU" sz="3200" b="1" dirty="0">
                  <a:latin typeface="Arial Black" panose="020B0A04020102020204" pitchFamily="34" charset="0"/>
                </a:endParaRPr>
              </a:p>
            </p:txBody>
          </p:sp>
        </mc:Choice>
        <mc:Fallback>
          <p:sp>
            <p:nvSpPr>
              <p:cNvPr id="21" name="Прямоугольник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167" y="2505381"/>
                <a:ext cx="1440161" cy="136815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Прямоугольник 22"/>
          <p:cNvSpPr/>
          <p:nvPr/>
        </p:nvSpPr>
        <p:spPr>
          <a:xfrm>
            <a:off x="4568615" y="4221088"/>
            <a:ext cx="2955713" cy="23849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>
              <a:latin typeface="Arial Black" panose="020B0A04020102020204" pitchFamily="34" charset="0"/>
            </a:endParaRP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5940152" y="5058219"/>
            <a:ext cx="6826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Группа 39"/>
          <p:cNvGrpSpPr/>
          <p:nvPr/>
        </p:nvGrpSpPr>
        <p:grpSpPr>
          <a:xfrm>
            <a:off x="4838361" y="4576895"/>
            <a:ext cx="2757975" cy="2029168"/>
            <a:chOff x="4838361" y="4576895"/>
            <a:chExt cx="2757975" cy="2029168"/>
          </a:xfrm>
        </p:grpSpPr>
        <p:sp>
          <p:nvSpPr>
            <p:cNvPr id="24" name="TextBox 23"/>
            <p:cNvSpPr txBox="1"/>
            <p:nvPr/>
          </p:nvSpPr>
          <p:spPr>
            <a:xfrm>
              <a:off x="4838361" y="4576895"/>
              <a:ext cx="124580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 smtClean="0">
                  <a:latin typeface="Arial Black" panose="020B0A04020102020204" pitchFamily="34" charset="0"/>
                </a:rPr>
                <a:t>3,00</a:t>
              </a:r>
              <a:endParaRPr lang="ru-RU" sz="3200" dirty="0">
                <a:latin typeface="Arial Black" panose="020B0A04020102020204" pitchFamily="34" charset="0"/>
              </a:endParaRPr>
            </a:p>
          </p:txBody>
        </p:sp>
        <p:cxnSp>
          <p:nvCxnSpPr>
            <p:cNvPr id="26" name="Прямая соединительная линия 25"/>
            <p:cNvCxnSpPr/>
            <p:nvPr/>
          </p:nvCxnSpPr>
          <p:spPr>
            <a:xfrm>
              <a:off x="5940152" y="4576895"/>
              <a:ext cx="0" cy="96264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5974844" y="4576895"/>
              <a:ext cx="97342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 smtClean="0">
                  <a:latin typeface="Arial Black" panose="020B0A04020102020204" pitchFamily="34" charset="0"/>
                </a:rPr>
                <a:t>40</a:t>
              </a:r>
              <a:endParaRPr lang="ru-RU" sz="3200" dirty="0">
                <a:latin typeface="Arial Black" panose="020B0A040201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316345" y="5516932"/>
              <a:ext cx="114520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 smtClean="0">
                  <a:latin typeface="Arial Black" panose="020B0A04020102020204" pitchFamily="34" charset="0"/>
                </a:rPr>
                <a:t>200</a:t>
              </a:r>
              <a:endParaRPr lang="ru-RU" sz="3200" dirty="0">
                <a:latin typeface="Arial Black" panose="020B0A04020102020204" pitchFamily="34" charset="0"/>
              </a:endParaRPr>
            </a:p>
          </p:txBody>
        </p:sp>
        <p:cxnSp>
          <p:nvCxnSpPr>
            <p:cNvPr id="32" name="Прямая соединительная линия 31"/>
            <p:cNvCxnSpPr/>
            <p:nvPr/>
          </p:nvCxnSpPr>
          <p:spPr>
            <a:xfrm>
              <a:off x="4838362" y="5539544"/>
              <a:ext cx="110179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5978456" y="5091148"/>
              <a:ext cx="16178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 smtClean="0">
                  <a:latin typeface="Arial Black" panose="020B0A04020102020204" pitchFamily="34" charset="0"/>
                </a:rPr>
                <a:t>0,075</a:t>
              </a:r>
              <a:endParaRPr lang="ru-RU" sz="3200" dirty="0">
                <a:latin typeface="Arial Black" panose="020B0A040201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851099" y="4932157"/>
              <a:ext cx="114520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 smtClean="0">
                  <a:latin typeface="Arial Black" panose="020B0A04020102020204" pitchFamily="34" charset="0"/>
                </a:rPr>
                <a:t>280</a:t>
              </a:r>
              <a:endParaRPr lang="ru-RU" sz="3200" dirty="0">
                <a:latin typeface="Arial Black" panose="020B0A04020102020204" pitchFamily="34" charset="0"/>
              </a:endParaRPr>
            </a:p>
          </p:txBody>
        </p:sp>
        <p:cxnSp>
          <p:nvCxnSpPr>
            <p:cNvPr id="37" name="Прямая соединительная линия 36"/>
            <p:cNvCxnSpPr/>
            <p:nvPr/>
          </p:nvCxnSpPr>
          <p:spPr>
            <a:xfrm>
              <a:off x="5461263" y="6021288"/>
              <a:ext cx="820201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5929880" y="6021288"/>
              <a:ext cx="4077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 smtClean="0">
                  <a:latin typeface="Arial Black" panose="020B0A04020102020204" pitchFamily="34" charset="0"/>
                </a:rPr>
                <a:t>0</a:t>
              </a:r>
              <a:endParaRPr lang="ru-RU" sz="3200" dirty="0">
                <a:latin typeface="Arial Black" panose="020B0A04020102020204" pitchFamily="34" charset="0"/>
              </a:endParaRPr>
            </a:p>
          </p:txBody>
        </p:sp>
      </p:grpSp>
      <p:sp>
        <p:nvSpPr>
          <p:cNvPr id="41" name="Управляющая кнопка: домой 40">
            <a:hlinkClick r:id="rId7" action="ppaction://hlinksldjump" highlightClick="1"/>
          </p:cNvPr>
          <p:cNvSpPr/>
          <p:nvPr/>
        </p:nvSpPr>
        <p:spPr>
          <a:xfrm>
            <a:off x="8172400" y="188640"/>
            <a:ext cx="720080" cy="5760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5166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8" grpId="2" animBg="1"/>
      <p:bldP spid="16" grpId="0" uiExpand="1" build="p"/>
      <p:bldP spid="17" grpId="0" animBg="1"/>
      <p:bldP spid="17" grpId="1" animBg="1"/>
      <p:bldP spid="18" grpId="0" build="p"/>
      <p:bldP spid="18" grpId="1" build="allAtOnce"/>
      <p:bldP spid="19" grpId="0" build="p"/>
      <p:bldP spid="20" grpId="0" animBg="1"/>
      <p:bldP spid="21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Arial Black" panose="020B0A04020102020204" pitchFamily="34" charset="0"/>
              </a:rPr>
              <a:t>бесконечная </a:t>
            </a:r>
            <a:br>
              <a:rPr lang="ru-RU" dirty="0">
                <a:latin typeface="Arial Black" panose="020B0A04020102020204" pitchFamily="34" charset="0"/>
              </a:rPr>
            </a:br>
            <a:r>
              <a:rPr lang="ru-RU" dirty="0">
                <a:latin typeface="Arial Black" panose="020B0A04020102020204" pitchFamily="34" charset="0"/>
              </a:rPr>
              <a:t>периодическая десятичная дробь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251520" y="1988840"/>
            <a:ext cx="8229600" cy="1612776"/>
          </a:xfrm>
        </p:spPr>
        <p:txBody>
          <a:bodyPr/>
          <a:lstStyle/>
          <a:p>
            <a:pPr marL="0" indent="0">
              <a:buNone/>
            </a:pPr>
            <a:r>
              <a:rPr lang="ru-RU" b="1" i="1" u="sng" dirty="0" smtClean="0"/>
              <a:t>Условие. </a:t>
            </a:r>
            <a:r>
              <a:rPr lang="ru-RU" dirty="0" smtClean="0"/>
              <a:t>Разложение знаменателя дроби на простые множители </a:t>
            </a:r>
            <a:r>
              <a:rPr lang="ru-RU" i="1" dirty="0" smtClean="0"/>
              <a:t>другие множители, кроме 2 и 5</a:t>
            </a:r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1823492" y="3482987"/>
            <a:ext cx="5832648" cy="97210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dirty="0" smtClean="0"/>
              <a:t>Выполнить деление числителя дроби на знаменатель уголком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Прямоугольник 6"/>
              <p:cNvSpPr/>
              <p:nvPr/>
            </p:nvSpPr>
            <p:spPr>
              <a:xfrm>
                <a:off x="2483768" y="4385810"/>
                <a:ext cx="3744416" cy="936104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ru-RU" sz="32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sz="3200" b="1" i="1" smtClean="0">
                            <a:latin typeface="Cambria Math"/>
                          </a:rPr>
                          <m:t>𝟏𝟑</m:t>
                        </m:r>
                      </m:num>
                      <m:den>
                        <m:r>
                          <a:rPr lang="ru-RU" sz="3200" b="1" i="1" smtClean="0">
                            <a:latin typeface="Cambria Math"/>
                          </a:rPr>
                          <m:t>𝟑𝟎</m:t>
                        </m:r>
                      </m:den>
                    </m:f>
                    <m:r>
                      <a:rPr lang="ru-RU" sz="3200" b="1" i="1" smtClean="0">
                        <a:latin typeface="Cambria Math"/>
                      </a:rPr>
                      <m:t>=</m:t>
                    </m:r>
                    <m:r>
                      <a:rPr lang="ru-RU" sz="3200" b="1" i="1" smtClean="0">
                        <a:latin typeface="Cambria Math"/>
                      </a:rPr>
                      <m:t>𝟎</m:t>
                    </m:r>
                    <m:r>
                      <a:rPr lang="ru-RU" sz="3200" b="1" i="1" smtClean="0">
                        <a:latin typeface="Cambria Math"/>
                      </a:rPr>
                      <m:t>,</m:t>
                    </m:r>
                    <m:r>
                      <a:rPr lang="ru-RU" sz="3200" b="1" i="1" smtClean="0">
                        <a:latin typeface="Cambria Math"/>
                      </a:rPr>
                      <m:t>𝟒𝟑𝟑𝟑𝟑𝟑</m:t>
                    </m:r>
                    <m:r>
                      <a:rPr lang="ru-RU" sz="3200" b="1" i="1" smtClean="0">
                        <a:latin typeface="Cambria Math"/>
                      </a:rPr>
                      <m:t>…</m:t>
                    </m:r>
                  </m:oMath>
                </a14:m>
                <a:r>
                  <a:rPr lang="ru-RU" sz="3200" b="1" dirty="0" smtClean="0">
                    <a:latin typeface="Arial Black" panose="020B0A04020102020204" pitchFamily="34" charset="0"/>
                  </a:rPr>
                  <a:t> </a:t>
                </a:r>
                <a:endParaRPr lang="ru-RU" sz="3200" b="1" dirty="0">
                  <a:latin typeface="Arial Black" panose="020B0A04020102020204" pitchFamily="34" charset="0"/>
                </a:endParaRPr>
              </a:p>
            </p:txBody>
          </p:sp>
        </mc:Choice>
        <mc:Fallback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3768" y="4385810"/>
                <a:ext cx="3744416" cy="936104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Объект 2"/>
          <p:cNvSpPr txBox="1">
            <a:spLocks/>
          </p:cNvSpPr>
          <p:nvPr/>
        </p:nvSpPr>
        <p:spPr>
          <a:xfrm>
            <a:off x="251520" y="3482987"/>
            <a:ext cx="3143944" cy="46977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b="1" i="1" u="sng" dirty="0" smtClean="0"/>
              <a:t>Способы. </a:t>
            </a: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177534" y="5321914"/>
            <a:ext cx="3818402" cy="6273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dirty="0" smtClean="0"/>
              <a:t>Выделить период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Прямоугольник 9"/>
              <p:cNvSpPr/>
              <p:nvPr/>
            </p:nvSpPr>
            <p:spPr>
              <a:xfrm>
                <a:off x="228304" y="5805264"/>
                <a:ext cx="3744416" cy="936104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ru-RU" sz="32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sz="3200" b="1" i="1" smtClean="0">
                            <a:latin typeface="Cambria Math"/>
                          </a:rPr>
                          <m:t>𝟏𝟑</m:t>
                        </m:r>
                      </m:num>
                      <m:den>
                        <m:r>
                          <a:rPr lang="ru-RU" sz="3200" b="1" i="1" smtClean="0">
                            <a:latin typeface="Cambria Math"/>
                          </a:rPr>
                          <m:t>𝟑𝟎</m:t>
                        </m:r>
                      </m:den>
                    </m:f>
                    <m:r>
                      <a:rPr lang="ru-RU" sz="3200" b="1" i="1" smtClean="0">
                        <a:latin typeface="Cambria Math"/>
                      </a:rPr>
                      <m:t>=</m:t>
                    </m:r>
                    <m:r>
                      <a:rPr lang="ru-RU" sz="3200" b="1" i="1" smtClean="0">
                        <a:latin typeface="Cambria Math"/>
                      </a:rPr>
                      <m:t>𝟎</m:t>
                    </m:r>
                    <m:r>
                      <a:rPr lang="ru-RU" sz="3200" b="1" i="1" smtClean="0">
                        <a:latin typeface="Cambria Math"/>
                      </a:rPr>
                      <m:t>,</m:t>
                    </m:r>
                    <m:r>
                      <a:rPr lang="ru-RU" sz="3200" b="1" i="1" smtClean="0">
                        <a:latin typeface="Cambria Math"/>
                      </a:rPr>
                      <m:t>𝟒𝟑𝟑𝟑</m:t>
                    </m:r>
                    <m:r>
                      <a:rPr lang="ru-RU" sz="3200" b="1" i="1" smtClean="0">
                        <a:latin typeface="Cambria Math"/>
                      </a:rPr>
                      <m:t>…</m:t>
                    </m:r>
                  </m:oMath>
                </a14:m>
                <a:r>
                  <a:rPr lang="ru-RU" sz="3200" b="1" dirty="0" smtClean="0">
                    <a:latin typeface="Arial Black" panose="020B0A04020102020204" pitchFamily="34" charset="0"/>
                  </a:rPr>
                  <a:t> </a:t>
                </a:r>
                <a:endParaRPr lang="ru-RU" sz="3200" b="1" dirty="0">
                  <a:latin typeface="Arial Black" panose="020B0A04020102020204" pitchFamily="34" charset="0"/>
                </a:endParaRPr>
              </a:p>
            </p:txBody>
          </p:sp>
        </mc:Choice>
        <mc:Fallback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304" y="5805264"/>
                <a:ext cx="3744416" cy="93610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Прямоугольник 10"/>
              <p:cNvSpPr/>
              <p:nvPr/>
            </p:nvSpPr>
            <p:spPr>
              <a:xfrm>
                <a:off x="4528228" y="5792147"/>
                <a:ext cx="4404184" cy="936104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200" b="1" i="1" smtClean="0">
                              <a:latin typeface="Cambria Math"/>
                            </a:rPr>
                            <m:t>𝟏𝟑</m:t>
                          </m:r>
                        </m:num>
                        <m:den>
                          <m:r>
                            <a:rPr lang="ru-RU" sz="3200" b="1" i="1" smtClean="0">
                              <a:latin typeface="Cambria Math"/>
                            </a:rPr>
                            <m:t>𝟑𝟎</m:t>
                          </m:r>
                        </m:den>
                      </m:f>
                      <m:r>
                        <a:rPr lang="ru-RU" sz="3200" b="1" i="1" smtClean="0">
                          <a:latin typeface="Cambria Math"/>
                        </a:rPr>
                        <m:t>=</m:t>
                      </m:r>
                      <m:r>
                        <a:rPr lang="ru-RU" sz="3200" b="1" i="1" smtClean="0">
                          <a:latin typeface="Cambria Math"/>
                        </a:rPr>
                        <m:t>𝟎</m:t>
                      </m:r>
                      <m:r>
                        <a:rPr lang="ru-RU" sz="3200" b="1" i="1" smtClean="0">
                          <a:latin typeface="Cambria Math"/>
                        </a:rPr>
                        <m:t>,</m:t>
                      </m:r>
                      <m:r>
                        <a:rPr lang="ru-RU" sz="3200" b="1" i="1" smtClean="0">
                          <a:latin typeface="Cambria Math"/>
                        </a:rPr>
                        <m:t>𝟒𝟑𝟑</m:t>
                      </m:r>
                      <m:r>
                        <a:rPr lang="ru-RU" sz="3200" b="1" i="1" smtClean="0">
                          <a:latin typeface="Cambria Math"/>
                        </a:rPr>
                        <m:t>…≈</m:t>
                      </m:r>
                      <m:r>
                        <a:rPr lang="ru-RU" sz="3200" b="1" i="1" smtClean="0">
                          <a:latin typeface="Cambria Math"/>
                          <a:ea typeface="Cambria Math"/>
                        </a:rPr>
                        <m:t>𝟎</m:t>
                      </m:r>
                      <m:r>
                        <a:rPr lang="ru-RU" sz="3200" b="1" i="1" smtClean="0">
                          <a:latin typeface="Cambria Math"/>
                          <a:ea typeface="Cambria Math"/>
                        </a:rPr>
                        <m:t>,</m:t>
                      </m:r>
                      <m:r>
                        <a:rPr lang="ru-RU" sz="3200" b="1" i="1" smtClean="0">
                          <a:latin typeface="Cambria Math"/>
                          <a:ea typeface="Cambria Math"/>
                        </a:rPr>
                        <m:t>𝟒𝟑</m:t>
                      </m:r>
                    </m:oMath>
                  </m:oMathPara>
                </a14:m>
                <a:endParaRPr lang="ru-RU" sz="3200" b="1" dirty="0">
                  <a:latin typeface="Arial Black" panose="020B0A04020102020204" pitchFamily="34" charset="0"/>
                </a:endParaRPr>
              </a:p>
            </p:txBody>
          </p:sp>
        </mc:Choice>
        <mc:Fallback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8228" y="5792147"/>
                <a:ext cx="4404184" cy="93610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Прямая со стрелкой 12"/>
          <p:cNvCxnSpPr>
            <a:endCxn id="9" idx="0"/>
          </p:cNvCxnSpPr>
          <p:nvPr/>
        </p:nvCxnSpPr>
        <p:spPr>
          <a:xfrm>
            <a:off x="2084081" y="4385810"/>
            <a:ext cx="2654" cy="936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Объект 2"/>
          <p:cNvSpPr txBox="1">
            <a:spLocks/>
          </p:cNvSpPr>
          <p:nvPr/>
        </p:nvSpPr>
        <p:spPr>
          <a:xfrm>
            <a:off x="5508104" y="5301807"/>
            <a:ext cx="3818402" cy="6273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dirty="0" smtClean="0"/>
              <a:t>Округлить </a:t>
            </a:r>
            <a:endParaRPr lang="ru-RU" dirty="0"/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6730320" y="4282661"/>
            <a:ext cx="2654" cy="936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Прямоугольник 15"/>
              <p:cNvSpPr/>
              <p:nvPr/>
            </p:nvSpPr>
            <p:spPr>
              <a:xfrm>
                <a:off x="177534" y="5792147"/>
                <a:ext cx="3744416" cy="936104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ru-RU" sz="32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sz="3200" b="1" i="1" smtClean="0">
                            <a:latin typeface="Cambria Math"/>
                          </a:rPr>
                          <m:t>𝟏𝟑</m:t>
                        </m:r>
                      </m:num>
                      <m:den>
                        <m:r>
                          <a:rPr lang="ru-RU" sz="3200" b="1" i="1" smtClean="0">
                            <a:latin typeface="Cambria Math"/>
                          </a:rPr>
                          <m:t>𝟑𝟎</m:t>
                        </m:r>
                      </m:den>
                    </m:f>
                    <m:r>
                      <a:rPr lang="ru-RU" sz="3200" b="1" i="1" smtClean="0">
                        <a:latin typeface="Cambria Math"/>
                      </a:rPr>
                      <m:t>=</m:t>
                    </m:r>
                    <m:r>
                      <a:rPr lang="ru-RU" sz="3200" b="1" i="1" smtClean="0">
                        <a:latin typeface="Cambria Math"/>
                      </a:rPr>
                      <m:t>𝟎</m:t>
                    </m:r>
                    <m:r>
                      <a:rPr lang="ru-RU" sz="3200" b="1" i="1" smtClean="0">
                        <a:latin typeface="Cambria Math"/>
                      </a:rPr>
                      <m:t>,</m:t>
                    </m:r>
                    <m:r>
                      <a:rPr lang="ru-RU" sz="3200" b="1" i="1" smtClean="0">
                        <a:latin typeface="Cambria Math"/>
                      </a:rPr>
                      <m:t>𝟒</m:t>
                    </m:r>
                    <m:r>
                      <a:rPr lang="ru-RU" sz="3200" b="1" i="1" smtClean="0">
                        <a:latin typeface="Cambria Math"/>
                      </a:rPr>
                      <m:t>(</m:t>
                    </m:r>
                    <m:r>
                      <a:rPr lang="ru-RU" sz="3200" b="1" i="1" smtClean="0">
                        <a:latin typeface="Cambria Math"/>
                      </a:rPr>
                      <m:t>𝟑</m:t>
                    </m:r>
                    <m:r>
                      <a:rPr lang="ru-RU" sz="3200" b="1" i="1" smtClean="0">
                        <a:latin typeface="Cambria Math"/>
                      </a:rPr>
                      <m:t>)…</m:t>
                    </m:r>
                  </m:oMath>
                </a14:m>
                <a:r>
                  <a:rPr lang="ru-RU" sz="3200" b="1" dirty="0" smtClean="0">
                    <a:latin typeface="Arial Black" panose="020B0A04020102020204" pitchFamily="34" charset="0"/>
                  </a:rPr>
                  <a:t> </a:t>
                </a:r>
                <a:endParaRPr lang="ru-RU" sz="3200" b="1" dirty="0">
                  <a:latin typeface="Arial Black" panose="020B0A04020102020204" pitchFamily="34" charset="0"/>
                </a:endParaRPr>
              </a:p>
            </p:txBody>
          </p:sp>
        </mc:Choice>
        <mc:Fallback>
          <p:sp>
            <p:nvSpPr>
              <p:cNvPr id="16" name="Прямоуголь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34" y="5792147"/>
                <a:ext cx="3744416" cy="93610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2308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7" grpId="0" animBg="1"/>
      <p:bldP spid="8" grpId="0" build="p"/>
      <p:bldP spid="9" grpId="0" build="p"/>
      <p:bldP spid="10" grpId="0" animBg="1"/>
      <p:bldP spid="11" grpId="0" animBg="1"/>
      <p:bldP spid="14" grpId="0" build="p"/>
      <p:bldP spid="16" grpId="0" animBg="1"/>
    </p:bldLst>
  </p:timing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161</TotalTime>
  <Words>193</Words>
  <Application>Microsoft Office PowerPoint</Application>
  <PresentationFormat>Экран (4:3)</PresentationFormat>
  <Paragraphs>36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</vt:i4>
      </vt:variant>
    </vt:vector>
  </HeadingPairs>
  <TitlesOfParts>
    <vt:vector size="6" baseType="lpstr">
      <vt:lpstr>Тема1</vt:lpstr>
      <vt:lpstr>Специальное оформление</vt:lpstr>
      <vt:lpstr>Перевод обыкновенных дробей в десятичные</vt:lpstr>
      <vt:lpstr>Презентация PowerPoint</vt:lpstr>
      <vt:lpstr>конечная  десятичная дробь</vt:lpstr>
      <vt:lpstr>бесконечная  периодическая десятичная дробь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Перевод обыкновенных дробей в десятичные</dc:title>
  <dc:creator>Татьяна</dc:creator>
  <cp:lastModifiedBy>Татьяна</cp:lastModifiedBy>
  <cp:revision>12</cp:revision>
  <dcterms:created xsi:type="dcterms:W3CDTF">2020-12-15T09:56:11Z</dcterms:created>
  <dcterms:modified xsi:type="dcterms:W3CDTF">2020-12-15T12:37:34Z</dcterms:modified>
</cp:coreProperties>
</file>