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"/>
  </p:notesMasterIdLst>
  <p:sldIdLst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198F1-CB5F-49A1-AB74-F8F46B6A396A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8F0C4-CFEE-42D6-952B-7E5ADDDF04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5485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FDF178-3307-4393-97E0-262C3C250B38}" type="slidenum">
              <a:rPr lang="ru-RU" altLang="ru-RU"/>
              <a:pPr/>
              <a:t>1</a:t>
            </a:fld>
            <a:endParaRPr lang="ru-RU" altLang="ru-RU"/>
          </a:p>
        </p:txBody>
      </p:sp>
      <p:sp>
        <p:nvSpPr>
          <p:cNvPr id="397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7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EC6874-FC5D-4B39-A2E9-F4D3AFE0BDA8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444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BC26C2-FB71-41C7-9F0A-CEB308C7C715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450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178C3C-9F3C-46F6-A59C-5F77ED7910E3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448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8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  <a:p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FD98E-506F-4971-90F3-88E397E76DC9}" type="datetimeFigureOut">
              <a:rPr lang="ru-RU" smtClean="0"/>
              <a:t>24.04.2020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9AE06-10D2-460B-8B38-D5E9D6DCAD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24.04.2020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w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notesSlide" Target="../notesSlides/notesSlide4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6333" name="Group 45"/>
          <p:cNvGrpSpPr>
            <a:grpSpLocks/>
          </p:cNvGrpSpPr>
          <p:nvPr/>
        </p:nvGrpSpPr>
        <p:grpSpPr bwMode="auto">
          <a:xfrm>
            <a:off x="2667000" y="1511300"/>
            <a:ext cx="1663700" cy="4387850"/>
            <a:chOff x="1680" y="952"/>
            <a:chExt cx="1048" cy="2764"/>
          </a:xfrm>
        </p:grpSpPr>
        <p:grpSp>
          <p:nvGrpSpPr>
            <p:cNvPr id="396332" name="Group 44"/>
            <p:cNvGrpSpPr>
              <a:grpSpLocks/>
            </p:cNvGrpSpPr>
            <p:nvPr/>
          </p:nvGrpSpPr>
          <p:grpSpPr bwMode="auto">
            <a:xfrm>
              <a:off x="1864" y="952"/>
              <a:ext cx="864" cy="2764"/>
              <a:chOff x="1864" y="952"/>
              <a:chExt cx="864" cy="2764"/>
            </a:xfrm>
          </p:grpSpPr>
          <p:sp>
            <p:nvSpPr>
              <p:cNvPr id="396313" name="Freeform 25"/>
              <p:cNvSpPr>
                <a:spLocks/>
              </p:cNvSpPr>
              <p:nvPr/>
            </p:nvSpPr>
            <p:spPr bwMode="auto">
              <a:xfrm>
                <a:off x="1864" y="952"/>
                <a:ext cx="864" cy="2704"/>
              </a:xfrm>
              <a:custGeom>
                <a:avLst/>
                <a:gdLst>
                  <a:gd name="T0" fmla="*/ 864 w 864"/>
                  <a:gd name="T1" fmla="*/ 2704 h 2704"/>
                  <a:gd name="T2" fmla="*/ 0 w 864"/>
                  <a:gd name="T3" fmla="*/ 0 h 27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864" h="2704">
                    <a:moveTo>
                      <a:pt x="864" y="2704"/>
                    </a:move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96301" name="Text Box 13"/>
              <p:cNvSpPr txBox="1">
                <a:spLocks noChangeArrowheads="1"/>
              </p:cNvSpPr>
              <p:nvPr/>
            </p:nvSpPr>
            <p:spPr bwMode="auto">
              <a:xfrm>
                <a:off x="2448" y="3312"/>
                <a:ext cx="260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ru-RU" sz="3600" b="1" i="1">
                    <a:latin typeface="Times New Roman" pitchFamily="18" charset="0"/>
                  </a:rPr>
                  <a:t>a</a:t>
                </a:r>
                <a:endParaRPr lang="ru-RU" altLang="ru-RU" sz="3600" b="1" i="1">
                  <a:latin typeface="Times New Roman" pitchFamily="18" charset="0"/>
                </a:endParaRPr>
              </a:p>
            </p:txBody>
          </p:sp>
        </p:grpSp>
        <p:sp>
          <p:nvSpPr>
            <p:cNvPr id="396308" name="Text Box 20"/>
            <p:cNvSpPr txBox="1">
              <a:spLocks noChangeArrowheads="1"/>
            </p:cNvSpPr>
            <p:nvPr/>
          </p:nvSpPr>
          <p:spPr bwMode="auto">
            <a:xfrm>
              <a:off x="2064" y="1584"/>
              <a:ext cx="3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ru-RU" sz="24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С</a:t>
              </a:r>
            </a:p>
          </p:txBody>
        </p:sp>
        <p:sp>
          <p:nvSpPr>
            <p:cNvPr id="396309" name="Freeform 21"/>
            <p:cNvSpPr>
              <a:spLocks/>
            </p:cNvSpPr>
            <p:nvPr/>
          </p:nvSpPr>
          <p:spPr bwMode="auto">
            <a:xfrm>
              <a:off x="2043" y="1899"/>
              <a:ext cx="135" cy="111"/>
            </a:xfrm>
            <a:custGeom>
              <a:avLst/>
              <a:gdLst>
                <a:gd name="T0" fmla="*/ 135 w 135"/>
                <a:gd name="T1" fmla="*/ 78 h 111"/>
                <a:gd name="T2" fmla="*/ 38 w 135"/>
                <a:gd name="T3" fmla="*/ 111 h 111"/>
                <a:gd name="T4" fmla="*/ 0 w 135"/>
                <a:gd name="T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5" h="111">
                  <a:moveTo>
                    <a:pt x="135" y="78"/>
                  </a:moveTo>
                  <a:lnTo>
                    <a:pt x="38" y="111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316" name="Line 28"/>
            <p:cNvSpPr>
              <a:spLocks noChangeShapeType="1"/>
            </p:cNvSpPr>
            <p:nvPr/>
          </p:nvSpPr>
          <p:spPr bwMode="auto">
            <a:xfrm>
              <a:off x="2448" y="1680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318" name="Line 30"/>
            <p:cNvSpPr>
              <a:spLocks noChangeShapeType="1"/>
            </p:cNvSpPr>
            <p:nvPr/>
          </p:nvSpPr>
          <p:spPr bwMode="auto">
            <a:xfrm>
              <a:off x="1680" y="1968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96290" name="Group 2"/>
          <p:cNvGrpSpPr>
            <a:grpSpLocks/>
          </p:cNvGrpSpPr>
          <p:nvPr/>
        </p:nvGrpSpPr>
        <p:grpSpPr bwMode="auto">
          <a:xfrm>
            <a:off x="76200" y="152400"/>
            <a:ext cx="8991600" cy="6515100"/>
            <a:chOff x="168" y="176"/>
            <a:chExt cx="5408" cy="3928"/>
          </a:xfrm>
        </p:grpSpPr>
        <p:sp>
          <p:nvSpPr>
            <p:cNvPr id="396291" name="Freeform 3"/>
            <p:cNvSpPr>
              <a:spLocks/>
            </p:cNvSpPr>
            <p:nvPr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2" name="Freeform 4"/>
            <p:cNvSpPr>
              <a:spLocks/>
            </p:cNvSpPr>
            <p:nvPr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3" name="Freeform 5"/>
            <p:cNvSpPr>
              <a:spLocks/>
            </p:cNvSpPr>
            <p:nvPr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4" name="Freeform 6"/>
            <p:cNvSpPr>
              <a:spLocks/>
            </p:cNvSpPr>
            <p:nvPr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5" name="Freeform 7"/>
            <p:cNvSpPr>
              <a:spLocks/>
            </p:cNvSpPr>
            <p:nvPr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6" name="Freeform 8"/>
            <p:cNvSpPr>
              <a:spLocks/>
            </p:cNvSpPr>
            <p:nvPr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7" name="Freeform 9"/>
            <p:cNvSpPr>
              <a:spLocks/>
            </p:cNvSpPr>
            <p:nvPr/>
          </p:nvSpPr>
          <p:spPr bwMode="auto">
            <a:xfrm rot="16200000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96298" name="Freeform 10"/>
            <p:cNvSpPr>
              <a:spLocks/>
            </p:cNvSpPr>
            <p:nvPr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96299" name="Rectangle 11"/>
          <p:cNvSpPr>
            <a:spLocks noChangeArrowheads="1"/>
          </p:cNvSpPr>
          <p:nvPr/>
        </p:nvSpPr>
        <p:spPr bwMode="auto">
          <a:xfrm>
            <a:off x="381000" y="304800"/>
            <a:ext cx="8763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                               </a:t>
            </a:r>
            <a:r>
              <a:rPr lang="ru-RU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Серединным перпендикуляром к отрезку называется прямая, проходящая через середину данного отрезка и перпендикулярно к нему.</a:t>
            </a:r>
          </a:p>
        </p:txBody>
      </p:sp>
      <p:graphicFrame>
        <p:nvGraphicFramePr>
          <p:cNvPr id="396304" name="Object 16"/>
          <p:cNvGraphicFramePr>
            <a:graphicFrameLocks noChangeAspect="1"/>
          </p:cNvGraphicFramePr>
          <p:nvPr/>
        </p:nvGraphicFramePr>
        <p:xfrm>
          <a:off x="5445125" y="33972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125" y="33972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6305" name="Text Box 17"/>
          <p:cNvSpPr txBox="1">
            <a:spLocks noChangeArrowheads="1"/>
          </p:cNvSpPr>
          <p:nvPr/>
        </p:nvSpPr>
        <p:spPr bwMode="auto">
          <a:xfrm>
            <a:off x="4724400" y="213360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М</a:t>
            </a:r>
          </a:p>
        </p:txBody>
      </p:sp>
      <p:sp>
        <p:nvSpPr>
          <p:cNvPr id="396306" name="Text Box 18"/>
          <p:cNvSpPr txBox="1">
            <a:spLocks noChangeArrowheads="1"/>
          </p:cNvSpPr>
          <p:nvPr/>
        </p:nvSpPr>
        <p:spPr bwMode="auto">
          <a:xfrm>
            <a:off x="1676400" y="312420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</a:t>
            </a:r>
          </a:p>
        </p:txBody>
      </p:sp>
      <p:sp>
        <p:nvSpPr>
          <p:cNvPr id="396307" name="Freeform 19"/>
          <p:cNvSpPr>
            <a:spLocks/>
          </p:cNvSpPr>
          <p:nvPr/>
        </p:nvSpPr>
        <p:spPr bwMode="auto">
          <a:xfrm>
            <a:off x="2184400" y="2492375"/>
            <a:ext cx="2492375" cy="885825"/>
          </a:xfrm>
          <a:custGeom>
            <a:avLst/>
            <a:gdLst>
              <a:gd name="T0" fmla="*/ 1562 w 1570"/>
              <a:gd name="T1" fmla="*/ 0 h 558"/>
              <a:gd name="T2" fmla="*/ 1570 w 1570"/>
              <a:gd name="T3" fmla="*/ 0 h 558"/>
              <a:gd name="T4" fmla="*/ 0 w 1570"/>
              <a:gd name="T5" fmla="*/ 558 h 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570" h="558">
                <a:moveTo>
                  <a:pt x="1562" y="0"/>
                </a:moveTo>
                <a:lnTo>
                  <a:pt x="1570" y="0"/>
                </a:lnTo>
                <a:lnTo>
                  <a:pt x="0" y="558"/>
                </a:lnTo>
              </a:path>
            </a:pathLst>
          </a:custGeom>
          <a:noFill/>
          <a:ln w="19050" cmpd="sng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96310" name="Text Box 22"/>
          <p:cNvSpPr txBox="1">
            <a:spLocks noChangeArrowheads="1"/>
          </p:cNvSpPr>
          <p:nvPr/>
        </p:nvSpPr>
        <p:spPr bwMode="auto">
          <a:xfrm>
            <a:off x="533400" y="3048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Определение</a:t>
            </a:r>
          </a:p>
        </p:txBody>
      </p:sp>
      <p:sp>
        <p:nvSpPr>
          <p:cNvPr id="396312" name="Oval 24"/>
          <p:cNvSpPr>
            <a:spLocks noChangeArrowheads="1"/>
          </p:cNvSpPr>
          <p:nvPr/>
        </p:nvSpPr>
        <p:spPr bwMode="auto">
          <a:xfrm>
            <a:off x="3352800" y="2895600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96329" name="Oval 41"/>
          <p:cNvSpPr>
            <a:spLocks noChangeArrowheads="1"/>
          </p:cNvSpPr>
          <p:nvPr/>
        </p:nvSpPr>
        <p:spPr bwMode="auto">
          <a:xfrm>
            <a:off x="4625975" y="2438400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96330" name="Oval 42"/>
          <p:cNvSpPr>
            <a:spLocks noChangeArrowheads="1"/>
          </p:cNvSpPr>
          <p:nvPr/>
        </p:nvSpPr>
        <p:spPr bwMode="auto">
          <a:xfrm>
            <a:off x="2057400" y="3352800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96331" name="Text Box 43"/>
          <p:cNvSpPr txBox="1">
            <a:spLocks noChangeArrowheads="1"/>
          </p:cNvSpPr>
          <p:nvPr/>
        </p:nvSpPr>
        <p:spPr bwMode="auto">
          <a:xfrm>
            <a:off x="838200" y="5943600"/>
            <a:ext cx="7486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ru-RU" sz="2400"/>
              <a:t>Прямая </a:t>
            </a:r>
            <a:r>
              <a:rPr lang="en-US" altLang="ru-RU" sz="3600" b="1" i="1">
                <a:latin typeface="Times New Roman" pitchFamily="18" charset="0"/>
              </a:rPr>
              <a:t>a – </a:t>
            </a:r>
            <a:r>
              <a:rPr lang="ru-RU" altLang="ru-RU" sz="2400"/>
              <a:t>серединный перпендикуляр к отрезку.</a:t>
            </a:r>
          </a:p>
        </p:txBody>
      </p:sp>
    </p:spTree>
    <p:extLst>
      <p:ext uri="{BB962C8B-B14F-4D97-AF65-F5344CB8AC3E}">
        <p14:creationId xmlns:p14="http://schemas.microsoft.com/office/powerpoint/2010/main" val="19157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9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9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9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9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63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428" name="Freeform 36"/>
          <p:cNvSpPr>
            <a:spLocks/>
          </p:cNvSpPr>
          <p:nvPr/>
        </p:nvSpPr>
        <p:spPr bwMode="auto">
          <a:xfrm>
            <a:off x="2095500" y="2065338"/>
            <a:ext cx="1354138" cy="2678112"/>
          </a:xfrm>
          <a:custGeom>
            <a:avLst/>
            <a:gdLst>
              <a:gd name="T0" fmla="*/ 831 w 853"/>
              <a:gd name="T1" fmla="*/ 0 h 1687"/>
              <a:gd name="T2" fmla="*/ 853 w 853"/>
              <a:gd name="T3" fmla="*/ 1675 h 1687"/>
              <a:gd name="T4" fmla="*/ 0 w 853"/>
              <a:gd name="T5" fmla="*/ 1687 h 1687"/>
              <a:gd name="T6" fmla="*/ 831 w 853"/>
              <a:gd name="T7" fmla="*/ 0 h 16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3" h="1687">
                <a:moveTo>
                  <a:pt x="831" y="0"/>
                </a:moveTo>
                <a:lnTo>
                  <a:pt x="853" y="1675"/>
                </a:lnTo>
                <a:lnTo>
                  <a:pt x="0" y="1687"/>
                </a:lnTo>
                <a:lnTo>
                  <a:pt x="831" y="0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3427" name="Freeform 35"/>
          <p:cNvSpPr>
            <a:spLocks/>
          </p:cNvSpPr>
          <p:nvPr/>
        </p:nvSpPr>
        <p:spPr bwMode="auto">
          <a:xfrm>
            <a:off x="3441700" y="2127250"/>
            <a:ext cx="1371600" cy="2616200"/>
          </a:xfrm>
          <a:custGeom>
            <a:avLst/>
            <a:gdLst>
              <a:gd name="T0" fmla="*/ 0 w 864"/>
              <a:gd name="T1" fmla="*/ 0 h 1648"/>
              <a:gd name="T2" fmla="*/ 26 w 864"/>
              <a:gd name="T3" fmla="*/ 1634 h 1648"/>
              <a:gd name="T4" fmla="*/ 864 w 864"/>
              <a:gd name="T5" fmla="*/ 1648 h 1648"/>
              <a:gd name="T6" fmla="*/ 0 w 864"/>
              <a:gd name="T7" fmla="*/ 0 h 1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64" h="1648">
                <a:moveTo>
                  <a:pt x="0" y="0"/>
                </a:moveTo>
                <a:lnTo>
                  <a:pt x="26" y="1634"/>
                </a:lnTo>
                <a:lnTo>
                  <a:pt x="864" y="1648"/>
                </a:lnTo>
                <a:lnTo>
                  <a:pt x="0" y="0"/>
                </a:lnTo>
                <a:close/>
              </a:path>
            </a:pathLst>
          </a:custGeom>
          <a:solidFill>
            <a:schemeClr val="hlink">
              <a:alpha val="67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3426" name="Freeform 34"/>
          <p:cNvSpPr>
            <a:spLocks/>
          </p:cNvSpPr>
          <p:nvPr/>
        </p:nvSpPr>
        <p:spPr bwMode="auto">
          <a:xfrm>
            <a:off x="2108200" y="2081213"/>
            <a:ext cx="2692400" cy="2636837"/>
          </a:xfrm>
          <a:custGeom>
            <a:avLst/>
            <a:gdLst>
              <a:gd name="T0" fmla="*/ 0 w 1696"/>
              <a:gd name="T1" fmla="*/ 1661 h 1661"/>
              <a:gd name="T2" fmla="*/ 826 w 1696"/>
              <a:gd name="T3" fmla="*/ 0 h 1661"/>
              <a:gd name="T4" fmla="*/ 1696 w 1696"/>
              <a:gd name="T5" fmla="*/ 1645 h 16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96" h="1661">
                <a:moveTo>
                  <a:pt x="0" y="1661"/>
                </a:moveTo>
                <a:lnTo>
                  <a:pt x="826" y="0"/>
                </a:lnTo>
                <a:lnTo>
                  <a:pt x="1696" y="1645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3415" name="Freeform 23"/>
          <p:cNvSpPr>
            <a:spLocks/>
          </p:cNvSpPr>
          <p:nvPr/>
        </p:nvSpPr>
        <p:spPr bwMode="auto">
          <a:xfrm>
            <a:off x="2147888" y="4735513"/>
            <a:ext cx="2681287" cy="14287"/>
          </a:xfrm>
          <a:custGeom>
            <a:avLst/>
            <a:gdLst>
              <a:gd name="T0" fmla="*/ 1681 w 1689"/>
              <a:gd name="T1" fmla="*/ 0 h 9"/>
              <a:gd name="T2" fmla="*/ 1689 w 1689"/>
              <a:gd name="T3" fmla="*/ 3 h 9"/>
              <a:gd name="T4" fmla="*/ 0 w 1689"/>
              <a:gd name="T5" fmla="*/ 9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89" h="9">
                <a:moveTo>
                  <a:pt x="1681" y="0"/>
                </a:moveTo>
                <a:lnTo>
                  <a:pt x="1689" y="3"/>
                </a:lnTo>
                <a:lnTo>
                  <a:pt x="0" y="9"/>
                </a:lnTo>
              </a:path>
            </a:pathLst>
          </a:custGeom>
          <a:noFill/>
          <a:ln w="19050" cmpd="sng">
            <a:solidFill>
              <a:srgbClr val="0033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3418" name="Oval 26"/>
          <p:cNvSpPr>
            <a:spLocks noChangeArrowheads="1"/>
          </p:cNvSpPr>
          <p:nvPr/>
        </p:nvSpPr>
        <p:spPr bwMode="auto">
          <a:xfrm rot="1163946">
            <a:off x="4779963" y="4687888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43419" name="Oval 27"/>
          <p:cNvSpPr>
            <a:spLocks noChangeArrowheads="1"/>
          </p:cNvSpPr>
          <p:nvPr/>
        </p:nvSpPr>
        <p:spPr bwMode="auto">
          <a:xfrm rot="1163946">
            <a:off x="2054225" y="4695825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43425" name="Group 33"/>
          <p:cNvGrpSpPr>
            <a:grpSpLocks/>
          </p:cNvGrpSpPr>
          <p:nvPr/>
        </p:nvGrpSpPr>
        <p:grpSpPr bwMode="auto">
          <a:xfrm>
            <a:off x="2590800" y="1873250"/>
            <a:ext cx="1676400" cy="4070350"/>
            <a:chOff x="1728" y="864"/>
            <a:chExt cx="1056" cy="2564"/>
          </a:xfrm>
        </p:grpSpPr>
        <p:sp>
          <p:nvSpPr>
            <p:cNvPr id="443396" name="Freeform 4"/>
            <p:cNvSpPr>
              <a:spLocks/>
            </p:cNvSpPr>
            <p:nvPr/>
          </p:nvSpPr>
          <p:spPr bwMode="auto">
            <a:xfrm>
              <a:off x="2248" y="864"/>
              <a:ext cx="48" cy="2448"/>
            </a:xfrm>
            <a:custGeom>
              <a:avLst/>
              <a:gdLst>
                <a:gd name="T0" fmla="*/ 48 w 48"/>
                <a:gd name="T1" fmla="*/ 2448 h 2448"/>
                <a:gd name="T2" fmla="*/ 0 w 48"/>
                <a:gd name="T3" fmla="*/ 0 h 2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" h="2448">
                  <a:moveTo>
                    <a:pt x="48" y="2448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397" name="Text Box 5"/>
            <p:cNvSpPr txBox="1">
              <a:spLocks noChangeArrowheads="1"/>
            </p:cNvSpPr>
            <p:nvPr/>
          </p:nvSpPr>
          <p:spPr bwMode="auto">
            <a:xfrm>
              <a:off x="1968" y="3024"/>
              <a:ext cx="34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3600" b="1" i="1">
                  <a:latin typeface="Times New Roman" pitchFamily="18" charset="0"/>
                </a:rPr>
                <a:t>m</a:t>
              </a:r>
              <a:endParaRPr lang="ru-RU" altLang="ru-RU" sz="3600" b="1" i="1">
                <a:latin typeface="Times New Roman" pitchFamily="18" charset="0"/>
              </a:endParaRPr>
            </a:p>
          </p:txBody>
        </p:sp>
        <p:sp>
          <p:nvSpPr>
            <p:cNvPr id="443398" name="Text Box 6"/>
            <p:cNvSpPr txBox="1">
              <a:spLocks noChangeArrowheads="1"/>
            </p:cNvSpPr>
            <p:nvPr/>
          </p:nvSpPr>
          <p:spPr bwMode="auto">
            <a:xfrm>
              <a:off x="2256" y="2448"/>
              <a:ext cx="3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4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O</a:t>
              </a:r>
              <a:endPara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3399" name="Freeform 7"/>
            <p:cNvSpPr>
              <a:spLocks/>
            </p:cNvSpPr>
            <p:nvPr/>
          </p:nvSpPr>
          <p:spPr bwMode="auto">
            <a:xfrm>
              <a:off x="2193" y="2562"/>
              <a:ext cx="90" cy="114"/>
            </a:xfrm>
            <a:custGeom>
              <a:avLst/>
              <a:gdLst>
                <a:gd name="T0" fmla="*/ 90 w 90"/>
                <a:gd name="T1" fmla="*/ 0 h 114"/>
                <a:gd name="T2" fmla="*/ 0 w 90"/>
                <a:gd name="T3" fmla="*/ 0 h 114"/>
                <a:gd name="T4" fmla="*/ 6 w 90"/>
                <a:gd name="T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14">
                  <a:moveTo>
                    <a:pt x="90" y="0"/>
                  </a:moveTo>
                  <a:lnTo>
                    <a:pt x="0" y="0"/>
                  </a:lnTo>
                  <a:lnTo>
                    <a:pt x="6" y="114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0" name="Line 8"/>
            <p:cNvSpPr>
              <a:spLocks noChangeShapeType="1"/>
            </p:cNvSpPr>
            <p:nvPr/>
          </p:nvSpPr>
          <p:spPr bwMode="auto">
            <a:xfrm rot="936136">
              <a:off x="2688" y="2640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1" name="Line 9"/>
            <p:cNvSpPr>
              <a:spLocks noChangeShapeType="1"/>
            </p:cNvSpPr>
            <p:nvPr/>
          </p:nvSpPr>
          <p:spPr bwMode="auto">
            <a:xfrm rot="936136">
              <a:off x="1728" y="2640"/>
              <a:ext cx="96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3402" name="Group 10"/>
          <p:cNvGrpSpPr>
            <a:grpSpLocks/>
          </p:cNvGrpSpPr>
          <p:nvPr/>
        </p:nvGrpSpPr>
        <p:grpSpPr bwMode="auto">
          <a:xfrm>
            <a:off x="76200" y="152400"/>
            <a:ext cx="8991600" cy="6515100"/>
            <a:chOff x="168" y="176"/>
            <a:chExt cx="5408" cy="3928"/>
          </a:xfrm>
        </p:grpSpPr>
        <p:sp>
          <p:nvSpPr>
            <p:cNvPr id="443403" name="Freeform 11"/>
            <p:cNvSpPr>
              <a:spLocks/>
            </p:cNvSpPr>
            <p:nvPr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4" name="Freeform 12"/>
            <p:cNvSpPr>
              <a:spLocks/>
            </p:cNvSpPr>
            <p:nvPr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5" name="Freeform 13"/>
            <p:cNvSpPr>
              <a:spLocks/>
            </p:cNvSpPr>
            <p:nvPr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6" name="Freeform 14"/>
            <p:cNvSpPr>
              <a:spLocks/>
            </p:cNvSpPr>
            <p:nvPr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7" name="Freeform 15"/>
            <p:cNvSpPr>
              <a:spLocks/>
            </p:cNvSpPr>
            <p:nvPr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8" name="Freeform 16"/>
            <p:cNvSpPr>
              <a:spLocks/>
            </p:cNvSpPr>
            <p:nvPr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09" name="Freeform 17"/>
            <p:cNvSpPr>
              <a:spLocks/>
            </p:cNvSpPr>
            <p:nvPr/>
          </p:nvSpPr>
          <p:spPr bwMode="auto">
            <a:xfrm rot="16200000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3410" name="Freeform 18"/>
            <p:cNvSpPr>
              <a:spLocks/>
            </p:cNvSpPr>
            <p:nvPr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43411" name="Rectangle 19"/>
          <p:cNvSpPr>
            <a:spLocks noChangeArrowheads="1"/>
          </p:cNvSpPr>
          <p:nvPr/>
        </p:nvSpPr>
        <p:spPr bwMode="auto">
          <a:xfrm>
            <a:off x="228600" y="396875"/>
            <a:ext cx="8763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                    </a:t>
            </a:r>
            <a:r>
              <a:rPr lang="ru-RU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Каждая точка серединного перпендикуляра </a:t>
            </a:r>
            <a:endParaRPr lang="en-US" altLang="ru-RU" sz="2400" b="1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ru-RU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 отрезку равноудалена от концов этого отрезка. </a:t>
            </a:r>
          </a:p>
        </p:txBody>
      </p:sp>
      <p:graphicFrame>
        <p:nvGraphicFramePr>
          <p:cNvPr id="443412" name="Object 20"/>
          <p:cNvGraphicFramePr>
            <a:graphicFrameLocks noChangeAspect="1"/>
          </p:cNvGraphicFramePr>
          <p:nvPr/>
        </p:nvGraphicFramePr>
        <p:xfrm>
          <a:off x="5292725" y="389890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389890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3413" name="Text Box 21"/>
          <p:cNvSpPr txBox="1">
            <a:spLocks noChangeArrowheads="1"/>
          </p:cNvSpPr>
          <p:nvPr/>
        </p:nvSpPr>
        <p:spPr bwMode="auto">
          <a:xfrm>
            <a:off x="5029200" y="454025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endParaRPr lang="ru-RU" altLang="ru-RU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3414" name="Text Box 22"/>
          <p:cNvSpPr txBox="1">
            <a:spLocks noChangeArrowheads="1"/>
          </p:cNvSpPr>
          <p:nvPr/>
        </p:nvSpPr>
        <p:spPr bwMode="auto">
          <a:xfrm>
            <a:off x="1524000" y="454025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endParaRPr lang="ru-RU" altLang="ru-RU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3416" name="Text Box 24"/>
          <p:cNvSpPr txBox="1">
            <a:spLocks noChangeArrowheads="1"/>
          </p:cNvSpPr>
          <p:nvPr/>
        </p:nvSpPr>
        <p:spPr bwMode="auto">
          <a:xfrm>
            <a:off x="457200" y="381000"/>
            <a:ext cx="243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Теорема</a:t>
            </a:r>
          </a:p>
        </p:txBody>
      </p:sp>
      <p:sp>
        <p:nvSpPr>
          <p:cNvPr id="443417" name="Oval 25"/>
          <p:cNvSpPr>
            <a:spLocks noChangeArrowheads="1"/>
          </p:cNvSpPr>
          <p:nvPr/>
        </p:nvSpPr>
        <p:spPr bwMode="auto">
          <a:xfrm>
            <a:off x="3429000" y="4692650"/>
            <a:ext cx="98425" cy="9842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443422" name="Group 30"/>
          <p:cNvGrpSpPr>
            <a:grpSpLocks/>
          </p:cNvGrpSpPr>
          <p:nvPr/>
        </p:nvGrpSpPr>
        <p:grpSpPr bwMode="auto">
          <a:xfrm>
            <a:off x="3363913" y="1720850"/>
            <a:ext cx="598487" cy="457200"/>
            <a:chOff x="2299" y="2208"/>
            <a:chExt cx="377" cy="288"/>
          </a:xfrm>
        </p:grpSpPr>
        <p:sp>
          <p:nvSpPr>
            <p:cNvPr id="443423" name="Text Box 31"/>
            <p:cNvSpPr txBox="1">
              <a:spLocks noChangeArrowheads="1"/>
            </p:cNvSpPr>
            <p:nvPr/>
          </p:nvSpPr>
          <p:spPr bwMode="auto">
            <a:xfrm>
              <a:off x="2400" y="2208"/>
              <a:ext cx="2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2400"/>
                <a:t>М</a:t>
              </a:r>
            </a:p>
          </p:txBody>
        </p:sp>
        <p:sp>
          <p:nvSpPr>
            <p:cNvPr id="443424" name="Oval 32"/>
            <p:cNvSpPr>
              <a:spLocks noChangeArrowheads="1"/>
            </p:cNvSpPr>
            <p:nvPr/>
          </p:nvSpPr>
          <p:spPr bwMode="auto">
            <a:xfrm>
              <a:off x="2299" y="2422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43429" name="Freeform 37"/>
          <p:cNvSpPr>
            <a:spLocks/>
          </p:cNvSpPr>
          <p:nvPr/>
        </p:nvSpPr>
        <p:spPr bwMode="auto">
          <a:xfrm rot="3928510">
            <a:off x="3060700" y="3232150"/>
            <a:ext cx="838200" cy="558800"/>
          </a:xfrm>
          <a:custGeom>
            <a:avLst/>
            <a:gdLst>
              <a:gd name="T0" fmla="*/ 0 w 528"/>
              <a:gd name="T1" fmla="*/ 128 h 352"/>
              <a:gd name="T2" fmla="*/ 192 w 528"/>
              <a:gd name="T3" fmla="*/ 32 h 352"/>
              <a:gd name="T4" fmla="*/ 288 w 528"/>
              <a:gd name="T5" fmla="*/ 320 h 352"/>
              <a:gd name="T6" fmla="*/ 528 w 528"/>
              <a:gd name="T7" fmla="*/ 224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28" h="352">
                <a:moveTo>
                  <a:pt x="0" y="128"/>
                </a:moveTo>
                <a:cubicBezTo>
                  <a:pt x="72" y="64"/>
                  <a:pt x="144" y="0"/>
                  <a:pt x="192" y="32"/>
                </a:cubicBezTo>
                <a:cubicBezTo>
                  <a:pt x="240" y="64"/>
                  <a:pt x="232" y="288"/>
                  <a:pt x="288" y="320"/>
                </a:cubicBezTo>
                <a:cubicBezTo>
                  <a:pt x="344" y="352"/>
                  <a:pt x="436" y="288"/>
                  <a:pt x="528" y="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395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3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3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34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4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34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428" grpId="0" animBg="1"/>
      <p:bldP spid="443427" grpId="0" animBg="1"/>
      <p:bldP spid="443426" grpId="0" animBg="1"/>
      <p:bldP spid="443417" grpId="0" animBg="1"/>
      <p:bldP spid="4434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89" name="Freeform 53"/>
          <p:cNvSpPr>
            <a:spLocks/>
          </p:cNvSpPr>
          <p:nvPr/>
        </p:nvSpPr>
        <p:spPr bwMode="auto">
          <a:xfrm>
            <a:off x="2274888" y="2260600"/>
            <a:ext cx="2665412" cy="2838450"/>
          </a:xfrm>
          <a:custGeom>
            <a:avLst/>
            <a:gdLst>
              <a:gd name="T0" fmla="*/ 857 w 1679"/>
              <a:gd name="T1" fmla="*/ 1788 h 1788"/>
              <a:gd name="T2" fmla="*/ 1679 w 1679"/>
              <a:gd name="T3" fmla="*/ 0 h 1788"/>
              <a:gd name="T4" fmla="*/ 0 w 1679"/>
              <a:gd name="T5" fmla="*/ 7 h 1788"/>
              <a:gd name="T6" fmla="*/ 857 w 1679"/>
              <a:gd name="T7" fmla="*/ 1788 h 17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79" h="1788">
                <a:moveTo>
                  <a:pt x="857" y="1788"/>
                </a:moveTo>
                <a:lnTo>
                  <a:pt x="1679" y="0"/>
                </a:lnTo>
                <a:lnTo>
                  <a:pt x="0" y="7"/>
                </a:lnTo>
                <a:lnTo>
                  <a:pt x="857" y="1788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9538" name="Freeform 2"/>
          <p:cNvSpPr>
            <a:spLocks/>
          </p:cNvSpPr>
          <p:nvPr/>
        </p:nvSpPr>
        <p:spPr bwMode="auto">
          <a:xfrm>
            <a:off x="2286000" y="2260600"/>
            <a:ext cx="2667000" cy="2819400"/>
          </a:xfrm>
          <a:custGeom>
            <a:avLst/>
            <a:gdLst>
              <a:gd name="T0" fmla="*/ 1008 w 1680"/>
              <a:gd name="T1" fmla="*/ 1776 h 1776"/>
              <a:gd name="T2" fmla="*/ 1680 w 1680"/>
              <a:gd name="T3" fmla="*/ 0 h 1776"/>
              <a:gd name="T4" fmla="*/ 0 w 1680"/>
              <a:gd name="T5" fmla="*/ 16 h 1776"/>
              <a:gd name="T6" fmla="*/ 1008 w 1680"/>
              <a:gd name="T7" fmla="*/ 1776 h 1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80" h="1776">
                <a:moveTo>
                  <a:pt x="1008" y="1776"/>
                </a:moveTo>
                <a:lnTo>
                  <a:pt x="1680" y="0"/>
                </a:lnTo>
                <a:lnTo>
                  <a:pt x="0" y="16"/>
                </a:lnTo>
                <a:lnTo>
                  <a:pt x="1008" y="1776"/>
                </a:lnTo>
                <a:close/>
              </a:path>
            </a:pathLst>
          </a:custGeom>
          <a:solidFill>
            <a:srgbClr val="FFFF00">
              <a:alpha val="67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9548" name="Freeform 12"/>
          <p:cNvSpPr>
            <a:spLocks/>
          </p:cNvSpPr>
          <p:nvPr/>
        </p:nvSpPr>
        <p:spPr bwMode="auto">
          <a:xfrm>
            <a:off x="3616325" y="2260600"/>
            <a:ext cx="171450" cy="196850"/>
          </a:xfrm>
          <a:custGeom>
            <a:avLst/>
            <a:gdLst>
              <a:gd name="T0" fmla="*/ 0 w 108"/>
              <a:gd name="T1" fmla="*/ 124 h 124"/>
              <a:gd name="T2" fmla="*/ 108 w 108"/>
              <a:gd name="T3" fmla="*/ 124 h 124"/>
              <a:gd name="T4" fmla="*/ 108 w 108"/>
              <a:gd name="T5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8" h="124">
                <a:moveTo>
                  <a:pt x="0" y="124"/>
                </a:moveTo>
                <a:lnTo>
                  <a:pt x="108" y="124"/>
                </a:lnTo>
                <a:lnTo>
                  <a:pt x="108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449551" name="Group 15"/>
          <p:cNvGrpSpPr>
            <a:grpSpLocks/>
          </p:cNvGrpSpPr>
          <p:nvPr/>
        </p:nvGrpSpPr>
        <p:grpSpPr bwMode="auto">
          <a:xfrm>
            <a:off x="76200" y="152400"/>
            <a:ext cx="8991600" cy="6515100"/>
            <a:chOff x="168" y="176"/>
            <a:chExt cx="5408" cy="3928"/>
          </a:xfrm>
        </p:grpSpPr>
        <p:sp>
          <p:nvSpPr>
            <p:cNvPr id="449552" name="Freeform 16"/>
            <p:cNvSpPr>
              <a:spLocks/>
            </p:cNvSpPr>
            <p:nvPr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3" name="Freeform 17"/>
            <p:cNvSpPr>
              <a:spLocks/>
            </p:cNvSpPr>
            <p:nvPr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4" name="Freeform 18"/>
            <p:cNvSpPr>
              <a:spLocks/>
            </p:cNvSpPr>
            <p:nvPr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5" name="Freeform 19"/>
            <p:cNvSpPr>
              <a:spLocks/>
            </p:cNvSpPr>
            <p:nvPr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6" name="Freeform 20"/>
            <p:cNvSpPr>
              <a:spLocks/>
            </p:cNvSpPr>
            <p:nvPr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7" name="Freeform 21"/>
            <p:cNvSpPr>
              <a:spLocks/>
            </p:cNvSpPr>
            <p:nvPr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8" name="Freeform 22"/>
            <p:cNvSpPr>
              <a:spLocks/>
            </p:cNvSpPr>
            <p:nvPr/>
          </p:nvSpPr>
          <p:spPr bwMode="auto">
            <a:xfrm rot="16200000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59" name="Freeform 23"/>
            <p:cNvSpPr>
              <a:spLocks/>
            </p:cNvSpPr>
            <p:nvPr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aphicFrame>
        <p:nvGraphicFramePr>
          <p:cNvPr id="449561" name="Object 25"/>
          <p:cNvGraphicFramePr>
            <a:graphicFrameLocks noChangeAspect="1"/>
          </p:cNvGraphicFramePr>
          <p:nvPr/>
        </p:nvGraphicFramePr>
        <p:xfrm>
          <a:off x="5445125" y="405130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Формула" r:id="rId4" imgW="114120" imgH="215640" progId="Equation.3">
                  <p:embed/>
                </p:oleObj>
              </mc:Choice>
              <mc:Fallback>
                <p:oleObj name="Формула" r:id="rId4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5125" y="405130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9570" name="Rectangle 34"/>
          <p:cNvSpPr>
            <a:spLocks noChangeArrowheads="1"/>
          </p:cNvSpPr>
          <p:nvPr/>
        </p:nvSpPr>
        <p:spPr bwMode="auto">
          <a:xfrm>
            <a:off x="381000" y="304800"/>
            <a:ext cx="87630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                                       </a:t>
            </a:r>
          </a:p>
          <a:p>
            <a:r>
              <a:rPr lang="ru-RU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Каждая точка, равноудаленная от концов отрезка, лежит на серединном перпендикуляре к нему.</a:t>
            </a:r>
          </a:p>
        </p:txBody>
      </p:sp>
      <p:sp>
        <p:nvSpPr>
          <p:cNvPr id="449571" name="Text Box 35"/>
          <p:cNvSpPr txBox="1">
            <a:spLocks noChangeArrowheads="1"/>
          </p:cNvSpPr>
          <p:nvPr/>
        </p:nvSpPr>
        <p:spPr bwMode="auto">
          <a:xfrm>
            <a:off x="533400" y="304800"/>
            <a:ext cx="3276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Обратная теорема</a:t>
            </a:r>
          </a:p>
        </p:txBody>
      </p:sp>
      <p:grpSp>
        <p:nvGrpSpPr>
          <p:cNvPr id="449574" name="Group 38"/>
          <p:cNvGrpSpPr>
            <a:grpSpLocks/>
          </p:cNvGrpSpPr>
          <p:nvPr/>
        </p:nvGrpSpPr>
        <p:grpSpPr bwMode="auto">
          <a:xfrm>
            <a:off x="2260600" y="2235200"/>
            <a:ext cx="2692400" cy="2870200"/>
            <a:chOff x="1424" y="1408"/>
            <a:chExt cx="1696" cy="1808"/>
          </a:xfrm>
        </p:grpSpPr>
        <p:sp>
          <p:nvSpPr>
            <p:cNvPr id="449540" name="Freeform 4"/>
            <p:cNvSpPr>
              <a:spLocks/>
            </p:cNvSpPr>
            <p:nvPr/>
          </p:nvSpPr>
          <p:spPr bwMode="auto">
            <a:xfrm>
              <a:off x="1424" y="1408"/>
              <a:ext cx="1696" cy="1808"/>
            </a:xfrm>
            <a:custGeom>
              <a:avLst/>
              <a:gdLst>
                <a:gd name="T0" fmla="*/ 0 w 1696"/>
                <a:gd name="T1" fmla="*/ 0 h 1808"/>
                <a:gd name="T2" fmla="*/ 864 w 1696"/>
                <a:gd name="T3" fmla="*/ 1808 h 1808"/>
                <a:gd name="T4" fmla="*/ 1696 w 1696"/>
                <a:gd name="T5" fmla="*/ 16 h 1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96" h="1808">
                  <a:moveTo>
                    <a:pt x="0" y="0"/>
                  </a:moveTo>
                  <a:lnTo>
                    <a:pt x="864" y="1808"/>
                  </a:lnTo>
                  <a:lnTo>
                    <a:pt x="1696" y="16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49" name="Line 13"/>
            <p:cNvSpPr>
              <a:spLocks noChangeShapeType="1"/>
            </p:cNvSpPr>
            <p:nvPr/>
          </p:nvSpPr>
          <p:spPr bwMode="auto">
            <a:xfrm rot="936136">
              <a:off x="2667" y="2261"/>
              <a:ext cx="157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73" name="Line 37"/>
            <p:cNvSpPr>
              <a:spLocks noChangeShapeType="1"/>
            </p:cNvSpPr>
            <p:nvPr/>
          </p:nvSpPr>
          <p:spPr bwMode="auto">
            <a:xfrm rot="20663864" flipH="1">
              <a:off x="1728" y="2254"/>
              <a:ext cx="157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9572" name="Group 36"/>
          <p:cNvGrpSpPr>
            <a:grpSpLocks/>
          </p:cNvGrpSpPr>
          <p:nvPr/>
        </p:nvGrpSpPr>
        <p:grpSpPr bwMode="auto">
          <a:xfrm>
            <a:off x="1676400" y="2057400"/>
            <a:ext cx="4005263" cy="457200"/>
            <a:chOff x="1056" y="2956"/>
            <a:chExt cx="2523" cy="288"/>
          </a:xfrm>
        </p:grpSpPr>
        <p:sp>
          <p:nvSpPr>
            <p:cNvPr id="449541" name="Freeform 5"/>
            <p:cNvSpPr>
              <a:spLocks/>
            </p:cNvSpPr>
            <p:nvPr/>
          </p:nvSpPr>
          <p:spPr bwMode="auto">
            <a:xfrm>
              <a:off x="1449" y="3079"/>
              <a:ext cx="1689" cy="9"/>
            </a:xfrm>
            <a:custGeom>
              <a:avLst/>
              <a:gdLst>
                <a:gd name="T0" fmla="*/ 1681 w 1689"/>
                <a:gd name="T1" fmla="*/ 0 h 9"/>
                <a:gd name="T2" fmla="*/ 1689 w 1689"/>
                <a:gd name="T3" fmla="*/ 3 h 9"/>
                <a:gd name="T4" fmla="*/ 0 w 1689"/>
                <a:gd name="T5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89" h="9">
                  <a:moveTo>
                    <a:pt x="1681" y="0"/>
                  </a:moveTo>
                  <a:lnTo>
                    <a:pt x="1689" y="3"/>
                  </a:lnTo>
                  <a:lnTo>
                    <a:pt x="0" y="9"/>
                  </a:lnTo>
                </a:path>
              </a:pathLst>
            </a:custGeom>
            <a:noFill/>
            <a:ln w="19050" cmpd="sng">
              <a:solidFill>
                <a:srgbClr val="0033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42" name="Oval 6"/>
            <p:cNvSpPr>
              <a:spLocks noChangeArrowheads="1"/>
            </p:cNvSpPr>
            <p:nvPr/>
          </p:nvSpPr>
          <p:spPr bwMode="auto">
            <a:xfrm rot="1163946">
              <a:off x="3107" y="3049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9543" name="Oval 7"/>
            <p:cNvSpPr>
              <a:spLocks noChangeArrowheads="1"/>
            </p:cNvSpPr>
            <p:nvPr/>
          </p:nvSpPr>
          <p:spPr bwMode="auto">
            <a:xfrm rot="1163946">
              <a:off x="1392" y="3072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49562" name="Text Box 26"/>
            <p:cNvSpPr txBox="1">
              <a:spLocks noChangeArrowheads="1"/>
            </p:cNvSpPr>
            <p:nvPr/>
          </p:nvSpPr>
          <p:spPr bwMode="auto">
            <a:xfrm>
              <a:off x="3264" y="2956"/>
              <a:ext cx="3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4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B</a:t>
              </a:r>
              <a:endPara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9563" name="Text Box 27"/>
            <p:cNvSpPr txBox="1">
              <a:spLocks noChangeArrowheads="1"/>
            </p:cNvSpPr>
            <p:nvPr/>
          </p:nvSpPr>
          <p:spPr bwMode="auto">
            <a:xfrm>
              <a:off x="1056" y="2956"/>
              <a:ext cx="3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4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A</a:t>
              </a:r>
              <a:endPara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449588" name="Group 52"/>
          <p:cNvGrpSpPr>
            <a:grpSpLocks/>
          </p:cNvGrpSpPr>
          <p:nvPr/>
        </p:nvGrpSpPr>
        <p:grpSpPr bwMode="auto">
          <a:xfrm>
            <a:off x="2819400" y="1549400"/>
            <a:ext cx="1447800" cy="4578350"/>
            <a:chOff x="1776" y="976"/>
            <a:chExt cx="912" cy="2884"/>
          </a:xfrm>
        </p:grpSpPr>
        <p:sp>
          <p:nvSpPr>
            <p:cNvPr id="449545" name="Freeform 9"/>
            <p:cNvSpPr>
              <a:spLocks/>
            </p:cNvSpPr>
            <p:nvPr/>
          </p:nvSpPr>
          <p:spPr bwMode="auto">
            <a:xfrm>
              <a:off x="2272" y="976"/>
              <a:ext cx="24" cy="2748"/>
            </a:xfrm>
            <a:custGeom>
              <a:avLst/>
              <a:gdLst>
                <a:gd name="T0" fmla="*/ 24 w 24"/>
                <a:gd name="T1" fmla="*/ 2748 h 2748"/>
                <a:gd name="T2" fmla="*/ 0 w 24"/>
                <a:gd name="T3" fmla="*/ 0 h 27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4" h="2748">
                  <a:moveTo>
                    <a:pt x="24" y="2748"/>
                  </a:move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46" name="Text Box 10"/>
            <p:cNvSpPr txBox="1">
              <a:spLocks noChangeArrowheads="1"/>
            </p:cNvSpPr>
            <p:nvPr/>
          </p:nvSpPr>
          <p:spPr bwMode="auto">
            <a:xfrm>
              <a:off x="1968" y="3456"/>
              <a:ext cx="340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3600" b="1" i="1">
                  <a:latin typeface="Times New Roman" pitchFamily="18" charset="0"/>
                </a:rPr>
                <a:t>m</a:t>
              </a:r>
              <a:endParaRPr lang="ru-RU" altLang="ru-RU" sz="3600" b="1" i="1">
                <a:latin typeface="Times New Roman" pitchFamily="18" charset="0"/>
              </a:endParaRPr>
            </a:p>
          </p:txBody>
        </p:sp>
        <p:sp>
          <p:nvSpPr>
            <p:cNvPr id="449547" name="Text Box 11"/>
            <p:cNvSpPr txBox="1">
              <a:spLocks noChangeArrowheads="1"/>
            </p:cNvSpPr>
            <p:nvPr/>
          </p:nvSpPr>
          <p:spPr bwMode="auto">
            <a:xfrm>
              <a:off x="2016" y="1152"/>
              <a:ext cx="31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400" b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O</a:t>
              </a:r>
              <a:endParaRPr lang="ru-RU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9565" name="Oval 29"/>
            <p:cNvSpPr>
              <a:spLocks noChangeArrowheads="1"/>
            </p:cNvSpPr>
            <p:nvPr/>
          </p:nvSpPr>
          <p:spPr bwMode="auto">
            <a:xfrm>
              <a:off x="2242" y="1392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49581" name="Group 45"/>
            <p:cNvGrpSpPr>
              <a:grpSpLocks/>
            </p:cNvGrpSpPr>
            <p:nvPr/>
          </p:nvGrpSpPr>
          <p:grpSpPr bwMode="auto">
            <a:xfrm>
              <a:off x="1776" y="1344"/>
              <a:ext cx="912" cy="144"/>
              <a:chOff x="1776" y="1344"/>
              <a:chExt cx="912" cy="144"/>
            </a:xfrm>
          </p:grpSpPr>
          <p:grpSp>
            <p:nvGrpSpPr>
              <p:cNvPr id="449577" name="Group 41"/>
              <p:cNvGrpSpPr>
                <a:grpSpLocks/>
              </p:cNvGrpSpPr>
              <p:nvPr/>
            </p:nvGrpSpPr>
            <p:grpSpPr bwMode="auto">
              <a:xfrm>
                <a:off x="1776" y="1344"/>
                <a:ext cx="96" cy="144"/>
                <a:chOff x="1776" y="1344"/>
                <a:chExt cx="96" cy="144"/>
              </a:xfrm>
            </p:grpSpPr>
            <p:sp>
              <p:nvSpPr>
                <p:cNvPr id="449575" name="Line 39"/>
                <p:cNvSpPr>
                  <a:spLocks noChangeShapeType="1"/>
                </p:cNvSpPr>
                <p:nvPr/>
              </p:nvSpPr>
              <p:spPr bwMode="auto">
                <a:xfrm>
                  <a:off x="1824" y="134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49576" name="Line 40"/>
                <p:cNvSpPr>
                  <a:spLocks noChangeShapeType="1"/>
                </p:cNvSpPr>
                <p:nvPr/>
              </p:nvSpPr>
              <p:spPr bwMode="auto">
                <a:xfrm>
                  <a:off x="1776" y="134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49578" name="Group 42"/>
              <p:cNvGrpSpPr>
                <a:grpSpLocks/>
              </p:cNvGrpSpPr>
              <p:nvPr/>
            </p:nvGrpSpPr>
            <p:grpSpPr bwMode="auto">
              <a:xfrm flipH="1">
                <a:off x="2592" y="1344"/>
                <a:ext cx="96" cy="144"/>
                <a:chOff x="1776" y="1344"/>
                <a:chExt cx="96" cy="144"/>
              </a:xfrm>
            </p:grpSpPr>
            <p:sp>
              <p:nvSpPr>
                <p:cNvPr id="449579" name="Line 43"/>
                <p:cNvSpPr>
                  <a:spLocks noChangeShapeType="1"/>
                </p:cNvSpPr>
                <p:nvPr/>
              </p:nvSpPr>
              <p:spPr bwMode="auto">
                <a:xfrm>
                  <a:off x="1824" y="134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49580" name="Line 44"/>
                <p:cNvSpPr>
                  <a:spLocks noChangeShapeType="1"/>
                </p:cNvSpPr>
                <p:nvPr/>
              </p:nvSpPr>
              <p:spPr bwMode="auto">
                <a:xfrm>
                  <a:off x="1776" y="134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grpSp>
        <p:nvGrpSpPr>
          <p:cNvPr id="449586" name="Group 50"/>
          <p:cNvGrpSpPr>
            <a:grpSpLocks/>
          </p:cNvGrpSpPr>
          <p:nvPr/>
        </p:nvGrpSpPr>
        <p:grpSpPr bwMode="auto">
          <a:xfrm>
            <a:off x="2286000" y="2286000"/>
            <a:ext cx="2641600" cy="2794000"/>
            <a:chOff x="1440" y="1440"/>
            <a:chExt cx="1664" cy="1760"/>
          </a:xfrm>
        </p:grpSpPr>
        <p:sp>
          <p:nvSpPr>
            <p:cNvPr id="449583" name="Freeform 47"/>
            <p:cNvSpPr>
              <a:spLocks/>
            </p:cNvSpPr>
            <p:nvPr/>
          </p:nvSpPr>
          <p:spPr bwMode="auto">
            <a:xfrm>
              <a:off x="1440" y="1440"/>
              <a:ext cx="1664" cy="1760"/>
            </a:xfrm>
            <a:custGeom>
              <a:avLst/>
              <a:gdLst>
                <a:gd name="T0" fmla="*/ 0 w 1664"/>
                <a:gd name="T1" fmla="*/ 0 h 1760"/>
                <a:gd name="T2" fmla="*/ 1008 w 1664"/>
                <a:gd name="T3" fmla="*/ 1760 h 1760"/>
                <a:gd name="T4" fmla="*/ 1664 w 1664"/>
                <a:gd name="T5" fmla="*/ 0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64" h="1760">
                  <a:moveTo>
                    <a:pt x="0" y="0"/>
                  </a:moveTo>
                  <a:lnTo>
                    <a:pt x="1008" y="1760"/>
                  </a:lnTo>
                  <a:lnTo>
                    <a:pt x="1664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84" name="Line 48"/>
            <p:cNvSpPr>
              <a:spLocks noChangeShapeType="1"/>
            </p:cNvSpPr>
            <p:nvPr/>
          </p:nvSpPr>
          <p:spPr bwMode="auto">
            <a:xfrm rot="936136">
              <a:off x="2736" y="2256"/>
              <a:ext cx="157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9585" name="Line 49"/>
            <p:cNvSpPr>
              <a:spLocks noChangeShapeType="1"/>
            </p:cNvSpPr>
            <p:nvPr/>
          </p:nvSpPr>
          <p:spPr bwMode="auto">
            <a:xfrm rot="20663864" flipH="1">
              <a:off x="1872" y="2352"/>
              <a:ext cx="157" cy="5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49587" name="Freeform 51"/>
          <p:cNvSpPr>
            <a:spLocks/>
          </p:cNvSpPr>
          <p:nvPr/>
        </p:nvSpPr>
        <p:spPr bwMode="auto">
          <a:xfrm>
            <a:off x="3606800" y="2286000"/>
            <a:ext cx="279400" cy="2819400"/>
          </a:xfrm>
          <a:custGeom>
            <a:avLst/>
            <a:gdLst>
              <a:gd name="T0" fmla="*/ 176 w 176"/>
              <a:gd name="T1" fmla="*/ 1776 h 1776"/>
              <a:gd name="T2" fmla="*/ 0 w 176"/>
              <a:gd name="T3" fmla="*/ 0 h 177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76" h="1776">
                <a:moveTo>
                  <a:pt x="176" y="1776"/>
                </a:move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449566" name="Group 30"/>
          <p:cNvGrpSpPr>
            <a:grpSpLocks/>
          </p:cNvGrpSpPr>
          <p:nvPr/>
        </p:nvGrpSpPr>
        <p:grpSpPr bwMode="auto">
          <a:xfrm>
            <a:off x="3854450" y="4724400"/>
            <a:ext cx="565150" cy="457200"/>
            <a:chOff x="2299" y="2208"/>
            <a:chExt cx="356" cy="288"/>
          </a:xfrm>
        </p:grpSpPr>
        <p:sp>
          <p:nvSpPr>
            <p:cNvPr id="449567" name="Text Box 31"/>
            <p:cNvSpPr txBox="1">
              <a:spLocks noChangeArrowheads="1"/>
            </p:cNvSpPr>
            <p:nvPr/>
          </p:nvSpPr>
          <p:spPr bwMode="auto">
            <a:xfrm>
              <a:off x="2400" y="2208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ru-RU" sz="2400" b="1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N</a:t>
              </a:r>
              <a:endParaRPr lang="ru-RU" altLang="ru-RU" sz="2400" b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9568" name="Oval 32"/>
            <p:cNvSpPr>
              <a:spLocks noChangeArrowheads="1"/>
            </p:cNvSpPr>
            <p:nvPr/>
          </p:nvSpPr>
          <p:spPr bwMode="auto">
            <a:xfrm>
              <a:off x="2299" y="2422"/>
              <a:ext cx="62" cy="62"/>
            </a:xfrm>
            <a:prstGeom prst="ellipse">
              <a:avLst/>
            </a:prstGeom>
            <a:solidFill>
              <a:srgbClr val="FF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49590" name="Freeform 54"/>
          <p:cNvSpPr>
            <a:spLocks/>
          </p:cNvSpPr>
          <p:nvPr/>
        </p:nvSpPr>
        <p:spPr bwMode="auto">
          <a:xfrm>
            <a:off x="3438525" y="2257425"/>
            <a:ext cx="176213" cy="204788"/>
          </a:xfrm>
          <a:custGeom>
            <a:avLst/>
            <a:gdLst>
              <a:gd name="T0" fmla="*/ 111 w 111"/>
              <a:gd name="T1" fmla="*/ 126 h 129"/>
              <a:gd name="T2" fmla="*/ 3 w 111"/>
              <a:gd name="T3" fmla="*/ 129 h 129"/>
              <a:gd name="T4" fmla="*/ 0 w 111"/>
              <a:gd name="T5" fmla="*/ 0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1" h="129">
                <a:moveTo>
                  <a:pt x="111" y="126"/>
                </a:moveTo>
                <a:lnTo>
                  <a:pt x="3" y="129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438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9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95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95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49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9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49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-0.03056 0.00024 " pathEditMode="relative" ptsTypes="AA">
                                      <p:cBhvr>
                                        <p:cTn id="79" dur="2000" fill="hold"/>
                                        <p:tgtEl>
                                          <p:spTgt spid="4495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4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4495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9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4495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9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9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000"/>
                                        <p:tgtEl>
                                          <p:spTgt spid="4495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9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9589" grpId="0" animBg="1"/>
      <p:bldP spid="449538" grpId="0" animBg="1"/>
      <p:bldP spid="449538" grpId="1" animBg="1"/>
      <p:bldP spid="449548" grpId="0" animBg="1"/>
      <p:bldP spid="449587" grpId="0" animBg="1"/>
      <p:bldP spid="449587" grpId="1" animBg="1"/>
      <p:bldP spid="44959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567" name="Text Box 79"/>
          <p:cNvSpPr txBox="1">
            <a:spLocks noChangeArrowheads="1"/>
          </p:cNvSpPr>
          <p:nvPr/>
        </p:nvSpPr>
        <p:spPr bwMode="auto">
          <a:xfrm>
            <a:off x="5105400" y="3276600"/>
            <a:ext cx="40386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              По теореме о </a:t>
            </a:r>
          </a:p>
          <a:p>
            <a:r>
              <a:rPr lang="ru-RU" altLang="ru-RU" sz="2400">
                <a:solidFill>
                  <a:schemeClr val="tx2"/>
                </a:solidFill>
              </a:rPr>
              <a:t>               серединном перпендикуляре к отрезку</a:t>
            </a:r>
          </a:p>
        </p:txBody>
      </p:sp>
      <p:sp>
        <p:nvSpPr>
          <p:cNvPr id="447541" name="Freeform 53" descr="Дуб"/>
          <p:cNvSpPr>
            <a:spLocks/>
          </p:cNvSpPr>
          <p:nvPr/>
        </p:nvSpPr>
        <p:spPr bwMode="auto">
          <a:xfrm>
            <a:off x="558800" y="1689100"/>
            <a:ext cx="4200525" cy="2112963"/>
          </a:xfrm>
          <a:custGeom>
            <a:avLst/>
            <a:gdLst>
              <a:gd name="T0" fmla="*/ 2642 w 2646"/>
              <a:gd name="T1" fmla="*/ 134 h 1331"/>
              <a:gd name="T2" fmla="*/ 2642 w 2646"/>
              <a:gd name="T3" fmla="*/ 138 h 1331"/>
              <a:gd name="T4" fmla="*/ 854 w 2646"/>
              <a:gd name="T5" fmla="*/ 1322 h 1331"/>
              <a:gd name="T6" fmla="*/ 863 w 2646"/>
              <a:gd name="T7" fmla="*/ 1320 h 1331"/>
              <a:gd name="T8" fmla="*/ 935 w 2646"/>
              <a:gd name="T9" fmla="*/ 1062 h 1331"/>
              <a:gd name="T10" fmla="*/ 410 w 2646"/>
              <a:gd name="T11" fmla="*/ 227 h 1331"/>
              <a:gd name="T12" fmla="*/ 28 w 2646"/>
              <a:gd name="T13" fmla="*/ 8 h 1331"/>
              <a:gd name="T14" fmla="*/ 400 w 2646"/>
              <a:gd name="T15" fmla="*/ 225 h 1331"/>
              <a:gd name="T16" fmla="*/ 2116 w 2646"/>
              <a:gd name="T17" fmla="*/ 294 h 1331"/>
              <a:gd name="T18" fmla="*/ 2646 w 2646"/>
              <a:gd name="T19" fmla="*/ 134 h 1331"/>
              <a:gd name="T20" fmla="*/ 2122 w 2646"/>
              <a:gd name="T21" fmla="*/ 290 h 1331"/>
              <a:gd name="T22" fmla="*/ 927 w 2646"/>
              <a:gd name="T23" fmla="*/ 1058 h 1331"/>
              <a:gd name="T24" fmla="*/ 872 w 2646"/>
              <a:gd name="T25" fmla="*/ 1315 h 1331"/>
              <a:gd name="T26" fmla="*/ 857 w 2646"/>
              <a:gd name="T27" fmla="*/ 1320 h 1331"/>
              <a:gd name="T28" fmla="*/ 856 w 2646"/>
              <a:gd name="T29" fmla="*/ 1331 h 1331"/>
              <a:gd name="T30" fmla="*/ 0 w 2646"/>
              <a:gd name="T31" fmla="*/ 0 h 1331"/>
              <a:gd name="T32" fmla="*/ 32 w 2646"/>
              <a:gd name="T33" fmla="*/ 14 h 1331"/>
              <a:gd name="T34" fmla="*/ 39 w 2646"/>
              <a:gd name="T35" fmla="*/ 9 h 1331"/>
              <a:gd name="T36" fmla="*/ 28 w 2646"/>
              <a:gd name="T37" fmla="*/ 8 h 1331"/>
              <a:gd name="T38" fmla="*/ 33 w 2646"/>
              <a:gd name="T39" fmla="*/ 8 h 1331"/>
              <a:gd name="T40" fmla="*/ 36 w 2646"/>
              <a:gd name="T41" fmla="*/ 12 h 1331"/>
              <a:gd name="T42" fmla="*/ 25 w 2646"/>
              <a:gd name="T43" fmla="*/ 10 h 1331"/>
              <a:gd name="T44" fmla="*/ 36 w 2646"/>
              <a:gd name="T45" fmla="*/ 12 h 1331"/>
              <a:gd name="T46" fmla="*/ 25 w 2646"/>
              <a:gd name="T47" fmla="*/ 10 h 1331"/>
              <a:gd name="T48" fmla="*/ 36 w 2646"/>
              <a:gd name="T49" fmla="*/ 12 h 1331"/>
              <a:gd name="T50" fmla="*/ 25 w 2646"/>
              <a:gd name="T51" fmla="*/ 10 h 1331"/>
              <a:gd name="T52" fmla="*/ 39 w 2646"/>
              <a:gd name="T53" fmla="*/ 9 h 1331"/>
              <a:gd name="T54" fmla="*/ 33 w 2646"/>
              <a:gd name="T55" fmla="*/ 8 h 1331"/>
              <a:gd name="T56" fmla="*/ 33 w 2646"/>
              <a:gd name="T57" fmla="*/ 8 h 1331"/>
              <a:gd name="T58" fmla="*/ 2642 w 2646"/>
              <a:gd name="T59" fmla="*/ 134 h 1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646" h="1331">
                <a:moveTo>
                  <a:pt x="2642" y="134"/>
                </a:moveTo>
                <a:lnTo>
                  <a:pt x="2642" y="138"/>
                </a:lnTo>
                <a:lnTo>
                  <a:pt x="854" y="1322"/>
                </a:lnTo>
                <a:lnTo>
                  <a:pt x="863" y="1320"/>
                </a:lnTo>
                <a:lnTo>
                  <a:pt x="935" y="1062"/>
                </a:lnTo>
                <a:lnTo>
                  <a:pt x="410" y="227"/>
                </a:lnTo>
                <a:lnTo>
                  <a:pt x="28" y="8"/>
                </a:lnTo>
                <a:lnTo>
                  <a:pt x="400" y="225"/>
                </a:lnTo>
                <a:lnTo>
                  <a:pt x="2116" y="294"/>
                </a:lnTo>
                <a:lnTo>
                  <a:pt x="2646" y="134"/>
                </a:lnTo>
                <a:lnTo>
                  <a:pt x="2122" y="290"/>
                </a:lnTo>
                <a:lnTo>
                  <a:pt x="927" y="1058"/>
                </a:lnTo>
                <a:lnTo>
                  <a:pt x="872" y="1315"/>
                </a:lnTo>
                <a:lnTo>
                  <a:pt x="857" y="1320"/>
                </a:lnTo>
                <a:lnTo>
                  <a:pt x="856" y="1331"/>
                </a:lnTo>
                <a:lnTo>
                  <a:pt x="0" y="0"/>
                </a:lnTo>
                <a:lnTo>
                  <a:pt x="32" y="14"/>
                </a:lnTo>
                <a:lnTo>
                  <a:pt x="39" y="9"/>
                </a:lnTo>
                <a:lnTo>
                  <a:pt x="28" y="8"/>
                </a:lnTo>
                <a:lnTo>
                  <a:pt x="33" y="8"/>
                </a:lnTo>
                <a:lnTo>
                  <a:pt x="36" y="12"/>
                </a:lnTo>
                <a:lnTo>
                  <a:pt x="25" y="10"/>
                </a:lnTo>
                <a:lnTo>
                  <a:pt x="36" y="12"/>
                </a:lnTo>
                <a:lnTo>
                  <a:pt x="25" y="10"/>
                </a:lnTo>
                <a:lnTo>
                  <a:pt x="36" y="12"/>
                </a:lnTo>
                <a:lnTo>
                  <a:pt x="25" y="10"/>
                </a:lnTo>
                <a:lnTo>
                  <a:pt x="39" y="9"/>
                </a:lnTo>
                <a:lnTo>
                  <a:pt x="33" y="8"/>
                </a:lnTo>
                <a:lnTo>
                  <a:pt x="33" y="8"/>
                </a:lnTo>
                <a:lnTo>
                  <a:pt x="2642" y="134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sp>
        <p:nvSpPr>
          <p:cNvPr id="447533" name="Freeform 45" descr="Дуб"/>
          <p:cNvSpPr>
            <a:spLocks/>
          </p:cNvSpPr>
          <p:nvPr/>
        </p:nvSpPr>
        <p:spPr bwMode="auto">
          <a:xfrm>
            <a:off x="3806825" y="1625600"/>
            <a:ext cx="3495675" cy="2679700"/>
          </a:xfrm>
          <a:custGeom>
            <a:avLst/>
            <a:gdLst>
              <a:gd name="T0" fmla="*/ 2202 w 2202"/>
              <a:gd name="T1" fmla="*/ 16 h 1688"/>
              <a:gd name="T2" fmla="*/ 4 w 2202"/>
              <a:gd name="T3" fmla="*/ 136 h 1688"/>
              <a:gd name="T4" fmla="*/ 12 w 2202"/>
              <a:gd name="T5" fmla="*/ 132 h 1688"/>
              <a:gd name="T6" fmla="*/ 224 w 2202"/>
              <a:gd name="T7" fmla="*/ 297 h 1688"/>
              <a:gd name="T8" fmla="*/ 300 w 2202"/>
              <a:gd name="T9" fmla="*/ 1283 h 1688"/>
              <a:gd name="T10" fmla="*/ 124 w 2202"/>
              <a:gd name="T11" fmla="*/ 1688 h 1688"/>
              <a:gd name="T12" fmla="*/ 293 w 2202"/>
              <a:gd name="T13" fmla="*/ 1291 h 1688"/>
              <a:gd name="T14" fmla="*/ 1630 w 2202"/>
              <a:gd name="T15" fmla="*/ 210 h 1688"/>
              <a:gd name="T16" fmla="*/ 2202 w 2202"/>
              <a:gd name="T17" fmla="*/ 0 h 1688"/>
              <a:gd name="T18" fmla="*/ 1624 w 2202"/>
              <a:gd name="T19" fmla="*/ 202 h 1688"/>
              <a:gd name="T20" fmla="*/ 220 w 2202"/>
              <a:gd name="T21" fmla="*/ 306 h 1688"/>
              <a:gd name="T22" fmla="*/ 22 w 2202"/>
              <a:gd name="T23" fmla="*/ 131 h 1688"/>
              <a:gd name="T24" fmla="*/ 7 w 2202"/>
              <a:gd name="T25" fmla="*/ 136 h 1688"/>
              <a:gd name="T26" fmla="*/ 0 w 2202"/>
              <a:gd name="T27" fmla="*/ 128 h 1688"/>
              <a:gd name="T28" fmla="*/ 132 w 2202"/>
              <a:gd name="T29" fmla="*/ 1680 h 1688"/>
              <a:gd name="T30" fmla="*/ 124 w 2202"/>
              <a:gd name="T31" fmla="*/ 1688 h 1688"/>
              <a:gd name="T32" fmla="*/ 128 w 2202"/>
              <a:gd name="T33" fmla="*/ 1684 h 1688"/>
              <a:gd name="T34" fmla="*/ 128 w 2202"/>
              <a:gd name="T35" fmla="*/ 1680 h 1688"/>
              <a:gd name="T36" fmla="*/ 120 w 2202"/>
              <a:gd name="T37" fmla="*/ 1688 h 1688"/>
              <a:gd name="T38" fmla="*/ 128 w 2202"/>
              <a:gd name="T39" fmla="*/ 1680 h 1688"/>
              <a:gd name="T40" fmla="*/ 120 w 2202"/>
              <a:gd name="T41" fmla="*/ 1688 h 1688"/>
              <a:gd name="T42" fmla="*/ 128 w 2202"/>
              <a:gd name="T43" fmla="*/ 1680 h 1688"/>
              <a:gd name="T44" fmla="*/ 120 w 2202"/>
              <a:gd name="T45" fmla="*/ 1688 h 1688"/>
              <a:gd name="T46" fmla="*/ 132 w 2202"/>
              <a:gd name="T47" fmla="*/ 1680 h 1688"/>
              <a:gd name="T48" fmla="*/ 128 w 2202"/>
              <a:gd name="T49" fmla="*/ 1684 h 1688"/>
              <a:gd name="T50" fmla="*/ 128 w 2202"/>
              <a:gd name="T51" fmla="*/ 1685 h 1688"/>
              <a:gd name="T52" fmla="*/ 2202 w 2202"/>
              <a:gd name="T53" fmla="*/ 16 h 16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02" h="1688">
                <a:moveTo>
                  <a:pt x="2202" y="16"/>
                </a:moveTo>
                <a:lnTo>
                  <a:pt x="4" y="136"/>
                </a:lnTo>
                <a:lnTo>
                  <a:pt x="12" y="132"/>
                </a:lnTo>
                <a:lnTo>
                  <a:pt x="224" y="297"/>
                </a:lnTo>
                <a:lnTo>
                  <a:pt x="300" y="1283"/>
                </a:lnTo>
                <a:lnTo>
                  <a:pt x="124" y="1688"/>
                </a:lnTo>
                <a:lnTo>
                  <a:pt x="293" y="1291"/>
                </a:lnTo>
                <a:lnTo>
                  <a:pt x="1630" y="210"/>
                </a:lnTo>
                <a:lnTo>
                  <a:pt x="2202" y="0"/>
                </a:lnTo>
                <a:lnTo>
                  <a:pt x="1624" y="202"/>
                </a:lnTo>
                <a:lnTo>
                  <a:pt x="220" y="306"/>
                </a:lnTo>
                <a:lnTo>
                  <a:pt x="22" y="131"/>
                </a:lnTo>
                <a:lnTo>
                  <a:pt x="7" y="136"/>
                </a:lnTo>
                <a:lnTo>
                  <a:pt x="0" y="128"/>
                </a:lnTo>
                <a:lnTo>
                  <a:pt x="132" y="1680"/>
                </a:lnTo>
                <a:lnTo>
                  <a:pt x="124" y="1688"/>
                </a:lnTo>
                <a:lnTo>
                  <a:pt x="128" y="1684"/>
                </a:lnTo>
                <a:lnTo>
                  <a:pt x="128" y="1680"/>
                </a:lnTo>
                <a:lnTo>
                  <a:pt x="120" y="1688"/>
                </a:lnTo>
                <a:lnTo>
                  <a:pt x="128" y="1680"/>
                </a:lnTo>
                <a:lnTo>
                  <a:pt x="120" y="1688"/>
                </a:lnTo>
                <a:lnTo>
                  <a:pt x="128" y="1680"/>
                </a:lnTo>
                <a:lnTo>
                  <a:pt x="120" y="1688"/>
                </a:lnTo>
                <a:lnTo>
                  <a:pt x="132" y="1680"/>
                </a:lnTo>
                <a:lnTo>
                  <a:pt x="128" y="1684"/>
                </a:lnTo>
                <a:lnTo>
                  <a:pt x="128" y="1685"/>
                </a:lnTo>
                <a:lnTo>
                  <a:pt x="2202" y="16"/>
                </a:lnTo>
                <a:close/>
              </a:path>
            </a:pathLst>
          </a:custGeom>
          <a:blipFill dpi="0" rotWithShape="1">
            <a:blip r:embed="rId4"/>
            <a:srcRect/>
            <a:tile tx="0" ty="0" sx="100000" sy="100000" flip="none" algn="tl"/>
          </a:blipFill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ru-RU"/>
          </a:p>
        </p:txBody>
      </p:sp>
      <p:grpSp>
        <p:nvGrpSpPr>
          <p:cNvPr id="447490" name="Group 2"/>
          <p:cNvGrpSpPr>
            <a:grpSpLocks/>
          </p:cNvGrpSpPr>
          <p:nvPr/>
        </p:nvGrpSpPr>
        <p:grpSpPr bwMode="auto">
          <a:xfrm>
            <a:off x="76200" y="152400"/>
            <a:ext cx="8991600" cy="6515100"/>
            <a:chOff x="168" y="176"/>
            <a:chExt cx="5408" cy="3928"/>
          </a:xfrm>
        </p:grpSpPr>
        <p:sp>
          <p:nvSpPr>
            <p:cNvPr id="447491" name="Freeform 3"/>
            <p:cNvSpPr>
              <a:spLocks/>
            </p:cNvSpPr>
            <p:nvPr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2" name="Freeform 4"/>
            <p:cNvSpPr>
              <a:spLocks/>
            </p:cNvSpPr>
            <p:nvPr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3" name="Freeform 5"/>
            <p:cNvSpPr>
              <a:spLocks/>
            </p:cNvSpPr>
            <p:nvPr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4" name="Freeform 6"/>
            <p:cNvSpPr>
              <a:spLocks/>
            </p:cNvSpPr>
            <p:nvPr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5" name="Freeform 7"/>
            <p:cNvSpPr>
              <a:spLocks/>
            </p:cNvSpPr>
            <p:nvPr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6" name="Freeform 8"/>
            <p:cNvSpPr>
              <a:spLocks/>
            </p:cNvSpPr>
            <p:nvPr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7" name="Freeform 9"/>
            <p:cNvSpPr>
              <a:spLocks/>
            </p:cNvSpPr>
            <p:nvPr/>
          </p:nvSpPr>
          <p:spPr bwMode="auto">
            <a:xfrm rot="16200000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498" name="Freeform 10"/>
            <p:cNvSpPr>
              <a:spLocks/>
            </p:cNvSpPr>
            <p:nvPr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99FF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47499" name="Rectangle 11"/>
          <p:cNvSpPr>
            <a:spLocks noChangeArrowheads="1"/>
          </p:cNvSpPr>
          <p:nvPr/>
        </p:nvSpPr>
        <p:spPr bwMode="auto">
          <a:xfrm>
            <a:off x="152400" y="304800"/>
            <a:ext cx="89154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                             </a:t>
            </a:r>
            <a:r>
              <a:rPr lang="ru-RU" altLang="ru-RU" sz="2400" b="1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Серединные перпендикуляры к сторонам треугольника пересекаются в одной точке.</a:t>
            </a:r>
            <a:r>
              <a:rPr lang="ru-RU" altLang="ru-RU" sz="2400">
                <a:solidFill>
                  <a:schemeClr val="tx2"/>
                </a:solidFill>
              </a:rPr>
              <a:t>                                            </a:t>
            </a:r>
            <a:endParaRPr lang="ru-RU" altLang="ru-RU" sz="2400" b="1">
              <a:solidFill>
                <a:srgbClr val="0033C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447500" name="Object 12"/>
          <p:cNvGraphicFramePr>
            <a:graphicFrameLocks noChangeAspect="1"/>
          </p:cNvGraphicFramePr>
          <p:nvPr/>
        </p:nvGraphicFramePr>
        <p:xfrm>
          <a:off x="5368925" y="29146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8" name="Формула" r:id="rId5" imgW="114120" imgH="215640" progId="Equation.3">
                  <p:embed/>
                </p:oleObj>
              </mc:Choice>
              <mc:Fallback>
                <p:oleObj name="Формула" r:id="rId5" imgW="11412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8925" y="29146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7501" name="Text Box 13"/>
          <p:cNvSpPr txBox="1">
            <a:spLocks noChangeArrowheads="1"/>
          </p:cNvSpPr>
          <p:nvPr/>
        </p:nvSpPr>
        <p:spPr bwMode="auto">
          <a:xfrm>
            <a:off x="6934200" y="124460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endParaRPr lang="ru-RU" altLang="ru-RU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7502" name="Text Box 14"/>
          <p:cNvSpPr txBox="1">
            <a:spLocks noChangeArrowheads="1"/>
          </p:cNvSpPr>
          <p:nvPr/>
        </p:nvSpPr>
        <p:spPr bwMode="auto">
          <a:xfrm>
            <a:off x="304800" y="185420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endParaRPr lang="ru-RU" altLang="ru-RU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7503" name="Text Box 15"/>
          <p:cNvSpPr txBox="1">
            <a:spLocks noChangeArrowheads="1"/>
          </p:cNvSpPr>
          <p:nvPr/>
        </p:nvSpPr>
        <p:spPr bwMode="auto">
          <a:xfrm>
            <a:off x="609600" y="3048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 b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Следствие</a:t>
            </a:r>
          </a:p>
        </p:txBody>
      </p:sp>
      <p:graphicFrame>
        <p:nvGraphicFramePr>
          <p:cNvPr id="447504" name="Rectangle 16"/>
          <p:cNvGraphicFramePr>
            <a:graphicFrameLocks/>
          </p:cNvGraphicFramePr>
          <p:nvPr/>
        </p:nvGraphicFramePr>
        <p:xfrm>
          <a:off x="1524000" y="8382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Формула" r:id="rId7" imgW="0" imgH="0" progId="Equation.3">
                  <p:embed/>
                </p:oleObj>
              </mc:Choice>
              <mc:Fallback>
                <p:oleObj name="Формула" r:id="rId7" imgW="0" imgH="0" progId="Equation.3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838200"/>
                        <a:ext cx="60960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47505" name="Rectangle 17"/>
          <p:cNvGraphicFramePr>
            <a:graphicFrameLocks/>
          </p:cNvGraphicFramePr>
          <p:nvPr/>
        </p:nvGraphicFramePr>
        <p:xfrm>
          <a:off x="1524000" y="8382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Формула" r:id="rId8" imgW="0" imgH="0" progId="Equation.3">
                  <p:embed/>
                </p:oleObj>
              </mc:Choice>
              <mc:Fallback>
                <p:oleObj name="Формула" r:id="rId8" imgW="0" imgH="0" progId="Equation.3">
                  <p:embed/>
                  <p:pic>
                    <p:nvPicPr>
                      <p:cNvPr id="0" name=""/>
                      <p:cNvPicPr preferRelativeResize="0">
                        <a:picLocks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838200"/>
                        <a:ext cx="6096000" cy="406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7506" name="Text Box 18"/>
          <p:cNvSpPr txBox="1">
            <a:spLocks noChangeArrowheads="1"/>
          </p:cNvSpPr>
          <p:nvPr/>
        </p:nvSpPr>
        <p:spPr bwMode="auto">
          <a:xfrm>
            <a:off x="2667000" y="5588000"/>
            <a:ext cx="500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ru-RU" sz="2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</a:t>
            </a:r>
            <a:endParaRPr lang="ru-RU" altLang="ru-RU" sz="24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7507" name="Freeform 19"/>
          <p:cNvSpPr>
            <a:spLocks/>
          </p:cNvSpPr>
          <p:nvPr/>
        </p:nvSpPr>
        <p:spPr bwMode="auto">
          <a:xfrm>
            <a:off x="698500" y="1638300"/>
            <a:ext cx="6248400" cy="330200"/>
          </a:xfrm>
          <a:custGeom>
            <a:avLst/>
            <a:gdLst>
              <a:gd name="T0" fmla="*/ 3920 w 3936"/>
              <a:gd name="T1" fmla="*/ 16 h 208"/>
              <a:gd name="T2" fmla="*/ 3936 w 3936"/>
              <a:gd name="T3" fmla="*/ 0 h 208"/>
              <a:gd name="T4" fmla="*/ 0 w 3936"/>
              <a:gd name="T5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36" h="208">
                <a:moveTo>
                  <a:pt x="3920" y="16"/>
                </a:moveTo>
                <a:lnTo>
                  <a:pt x="3936" y="0"/>
                </a:lnTo>
                <a:lnTo>
                  <a:pt x="0" y="208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7508" name="Freeform 20"/>
          <p:cNvSpPr>
            <a:spLocks/>
          </p:cNvSpPr>
          <p:nvPr/>
        </p:nvSpPr>
        <p:spPr bwMode="auto">
          <a:xfrm>
            <a:off x="698500" y="1638300"/>
            <a:ext cx="6273800" cy="3975100"/>
          </a:xfrm>
          <a:custGeom>
            <a:avLst/>
            <a:gdLst>
              <a:gd name="T0" fmla="*/ 3952 w 3952"/>
              <a:gd name="T1" fmla="*/ 0 h 2504"/>
              <a:gd name="T2" fmla="*/ 1472 w 3952"/>
              <a:gd name="T3" fmla="*/ 2504 h 2504"/>
              <a:gd name="T4" fmla="*/ 0 w 3952"/>
              <a:gd name="T5" fmla="*/ 208 h 2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952" h="2504">
                <a:moveTo>
                  <a:pt x="3952" y="0"/>
                </a:moveTo>
                <a:lnTo>
                  <a:pt x="1472" y="2504"/>
                </a:lnTo>
                <a:lnTo>
                  <a:pt x="0" y="208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47519" name="Freeform 31"/>
          <p:cNvSpPr>
            <a:spLocks/>
          </p:cNvSpPr>
          <p:nvPr/>
        </p:nvSpPr>
        <p:spPr bwMode="auto">
          <a:xfrm>
            <a:off x="3886200" y="1638300"/>
            <a:ext cx="3073400" cy="889000"/>
          </a:xfrm>
          <a:custGeom>
            <a:avLst/>
            <a:gdLst>
              <a:gd name="T0" fmla="*/ 16 w 1936"/>
              <a:gd name="T1" fmla="*/ 560 h 560"/>
              <a:gd name="T2" fmla="*/ 0 w 1936"/>
              <a:gd name="T3" fmla="*/ 560 h 560"/>
              <a:gd name="T4" fmla="*/ 1936 w 1936"/>
              <a:gd name="T5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36" h="560">
                <a:moveTo>
                  <a:pt x="16" y="560"/>
                </a:moveTo>
                <a:lnTo>
                  <a:pt x="0" y="560"/>
                </a:lnTo>
                <a:lnTo>
                  <a:pt x="1936" y="0"/>
                </a:lnTo>
              </a:path>
            </a:pathLst>
          </a:custGeom>
          <a:noFill/>
          <a:ln w="19050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447592" name="Group 104"/>
          <p:cNvGrpSpPr>
            <a:grpSpLocks/>
          </p:cNvGrpSpPr>
          <p:nvPr/>
        </p:nvGrpSpPr>
        <p:grpSpPr bwMode="auto">
          <a:xfrm>
            <a:off x="676275" y="1987550"/>
            <a:ext cx="3181350" cy="3625850"/>
            <a:chOff x="426" y="1252"/>
            <a:chExt cx="2004" cy="2284"/>
          </a:xfrm>
        </p:grpSpPr>
        <p:sp>
          <p:nvSpPr>
            <p:cNvPr id="447515" name="Freeform 27"/>
            <p:cNvSpPr>
              <a:spLocks/>
            </p:cNvSpPr>
            <p:nvPr/>
          </p:nvSpPr>
          <p:spPr bwMode="auto">
            <a:xfrm>
              <a:off x="426" y="1252"/>
              <a:ext cx="2004" cy="348"/>
            </a:xfrm>
            <a:custGeom>
              <a:avLst/>
              <a:gdLst>
                <a:gd name="T0" fmla="*/ 2004 w 2004"/>
                <a:gd name="T1" fmla="*/ 336 h 348"/>
                <a:gd name="T2" fmla="*/ 2004 w 2004"/>
                <a:gd name="T3" fmla="*/ 348 h 348"/>
                <a:gd name="T4" fmla="*/ 0 w 2004"/>
                <a:gd name="T5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04" h="348">
                  <a:moveTo>
                    <a:pt x="2004" y="336"/>
                  </a:moveTo>
                  <a:lnTo>
                    <a:pt x="2004" y="348"/>
                  </a:lnTo>
                  <a:lnTo>
                    <a:pt x="0" y="0"/>
                  </a:lnTo>
                </a:path>
              </a:pathLst>
            </a:custGeom>
            <a:noFill/>
            <a:ln w="1905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21" name="Freeform 33"/>
            <p:cNvSpPr>
              <a:spLocks/>
            </p:cNvSpPr>
            <p:nvPr/>
          </p:nvSpPr>
          <p:spPr bwMode="auto">
            <a:xfrm>
              <a:off x="1912" y="1624"/>
              <a:ext cx="506" cy="1912"/>
            </a:xfrm>
            <a:custGeom>
              <a:avLst/>
              <a:gdLst>
                <a:gd name="T0" fmla="*/ 16 w 506"/>
                <a:gd name="T1" fmla="*/ 1912 h 1912"/>
                <a:gd name="T2" fmla="*/ 0 w 506"/>
                <a:gd name="T3" fmla="*/ 1912 h 1912"/>
                <a:gd name="T4" fmla="*/ 506 w 506"/>
                <a:gd name="T5" fmla="*/ 0 h 1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6" h="1912">
                  <a:moveTo>
                    <a:pt x="16" y="1912"/>
                  </a:moveTo>
                  <a:lnTo>
                    <a:pt x="0" y="1912"/>
                  </a:lnTo>
                  <a:lnTo>
                    <a:pt x="506" y="0"/>
                  </a:lnTo>
                </a:path>
              </a:pathLst>
            </a:custGeom>
            <a:noFill/>
            <a:ln w="19050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7526" name="Group 38"/>
          <p:cNvGrpSpPr>
            <a:grpSpLocks/>
          </p:cNvGrpSpPr>
          <p:nvPr/>
        </p:nvGrpSpPr>
        <p:grpSpPr bwMode="auto">
          <a:xfrm rot="20382236" flipV="1">
            <a:off x="1600200" y="1447800"/>
            <a:ext cx="2260600" cy="990600"/>
            <a:chOff x="763" y="1945"/>
            <a:chExt cx="2019" cy="886"/>
          </a:xfrm>
        </p:grpSpPr>
        <p:sp>
          <p:nvSpPr>
            <p:cNvPr id="447527" name="Freeform 39"/>
            <p:cNvSpPr>
              <a:spLocks/>
            </p:cNvSpPr>
            <p:nvPr/>
          </p:nvSpPr>
          <p:spPr bwMode="auto">
            <a:xfrm rot="-3316674">
              <a:off x="1322" y="1450"/>
              <a:ext cx="852" cy="1909"/>
            </a:xfrm>
            <a:custGeom>
              <a:avLst/>
              <a:gdLst>
                <a:gd name="T0" fmla="*/ 0 w 1252"/>
                <a:gd name="T1" fmla="*/ 90 h 3125"/>
                <a:gd name="T2" fmla="*/ 227 w 1252"/>
                <a:gd name="T3" fmla="*/ 0 h 3125"/>
                <a:gd name="T4" fmla="*/ 1179 w 1252"/>
                <a:gd name="T5" fmla="*/ 2540 h 3125"/>
                <a:gd name="T6" fmla="*/ 1252 w 1252"/>
                <a:gd name="T7" fmla="*/ 3125 h 3125"/>
                <a:gd name="T8" fmla="*/ 952 w 1252"/>
                <a:gd name="T9" fmla="*/ 2630 h 3125"/>
                <a:gd name="T10" fmla="*/ 0 w 1252"/>
                <a:gd name="T11" fmla="*/ 90 h 3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2" h="3125">
                  <a:moveTo>
                    <a:pt x="0" y="90"/>
                  </a:moveTo>
                  <a:lnTo>
                    <a:pt x="227" y="0"/>
                  </a:lnTo>
                  <a:lnTo>
                    <a:pt x="1179" y="2540"/>
                  </a:lnTo>
                  <a:lnTo>
                    <a:pt x="1252" y="3125"/>
                  </a:lnTo>
                  <a:lnTo>
                    <a:pt x="952" y="263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28" name="Freeform 40"/>
            <p:cNvSpPr>
              <a:spLocks/>
            </p:cNvSpPr>
            <p:nvPr/>
          </p:nvSpPr>
          <p:spPr bwMode="auto">
            <a:xfrm rot="-3316674">
              <a:off x="2483" y="2398"/>
              <a:ext cx="215" cy="371"/>
            </a:xfrm>
            <a:custGeom>
              <a:avLst/>
              <a:gdLst>
                <a:gd name="T0" fmla="*/ 316 w 316"/>
                <a:gd name="T1" fmla="*/ 608 h 608"/>
                <a:gd name="T2" fmla="*/ 227 w 316"/>
                <a:gd name="T3" fmla="*/ 0 h 608"/>
                <a:gd name="T4" fmla="*/ 0 w 316"/>
                <a:gd name="T5" fmla="*/ 90 h 608"/>
                <a:gd name="T6" fmla="*/ 316 w 316"/>
                <a:gd name="T7" fmla="*/ 608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6" h="608">
                  <a:moveTo>
                    <a:pt x="316" y="608"/>
                  </a:moveTo>
                  <a:lnTo>
                    <a:pt x="227" y="0"/>
                  </a:lnTo>
                  <a:lnTo>
                    <a:pt x="0" y="90"/>
                  </a:lnTo>
                  <a:lnTo>
                    <a:pt x="316" y="608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FF9900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29" name="Freeform 41"/>
            <p:cNvSpPr>
              <a:spLocks/>
            </p:cNvSpPr>
            <p:nvPr/>
          </p:nvSpPr>
          <p:spPr bwMode="auto">
            <a:xfrm rot="-3316674">
              <a:off x="2671" y="2522"/>
              <a:ext cx="82" cy="141"/>
            </a:xfrm>
            <a:custGeom>
              <a:avLst/>
              <a:gdLst>
                <a:gd name="T0" fmla="*/ 85 w 121"/>
                <a:gd name="T1" fmla="*/ 0 h 230"/>
                <a:gd name="T2" fmla="*/ 0 w 121"/>
                <a:gd name="T3" fmla="*/ 25 h 230"/>
                <a:gd name="T4" fmla="*/ 121 w 121"/>
                <a:gd name="T5" fmla="*/ 230 h 230"/>
                <a:gd name="T6" fmla="*/ 85 w 121"/>
                <a:gd name="T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230">
                  <a:moveTo>
                    <a:pt x="85" y="0"/>
                  </a:moveTo>
                  <a:lnTo>
                    <a:pt x="0" y="25"/>
                  </a:lnTo>
                  <a:lnTo>
                    <a:pt x="121" y="23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47530" name="Group 42"/>
            <p:cNvGrpSpPr>
              <a:grpSpLocks/>
            </p:cNvGrpSpPr>
            <p:nvPr/>
          </p:nvGrpSpPr>
          <p:grpSpPr bwMode="auto">
            <a:xfrm>
              <a:off x="763" y="1945"/>
              <a:ext cx="1677" cy="744"/>
              <a:chOff x="763" y="1945"/>
              <a:chExt cx="1677" cy="744"/>
            </a:xfrm>
          </p:grpSpPr>
          <p:sp>
            <p:nvSpPr>
              <p:cNvPr id="447531" name="Freeform 43"/>
              <p:cNvSpPr>
                <a:spLocks/>
              </p:cNvSpPr>
              <p:nvPr/>
            </p:nvSpPr>
            <p:spPr bwMode="auto">
              <a:xfrm rot="-3316674">
                <a:off x="1271" y="1519"/>
                <a:ext cx="744" cy="1595"/>
              </a:xfrm>
              <a:custGeom>
                <a:avLst/>
                <a:gdLst>
                  <a:gd name="T0" fmla="*/ 867 w 1094"/>
                  <a:gd name="T1" fmla="*/ 2612 h 2612"/>
                  <a:gd name="T2" fmla="*/ 1094 w 1094"/>
                  <a:gd name="T3" fmla="*/ 2522 h 2612"/>
                  <a:gd name="T4" fmla="*/ 1016 w 1094"/>
                  <a:gd name="T5" fmla="*/ 2554 h 2612"/>
                  <a:gd name="T6" fmla="*/ 84 w 1094"/>
                  <a:gd name="T7" fmla="*/ 0 h 2612"/>
                  <a:gd name="T8" fmla="*/ 0 w 1094"/>
                  <a:gd name="T9" fmla="*/ 30 h 2612"/>
                  <a:gd name="T10" fmla="*/ 940 w 1094"/>
                  <a:gd name="T11" fmla="*/ 2584 h 2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94" h="2612">
                    <a:moveTo>
                      <a:pt x="867" y="2612"/>
                    </a:moveTo>
                    <a:lnTo>
                      <a:pt x="1094" y="2522"/>
                    </a:lnTo>
                    <a:lnTo>
                      <a:pt x="1016" y="2554"/>
                    </a:lnTo>
                    <a:lnTo>
                      <a:pt x="84" y="0"/>
                    </a:lnTo>
                    <a:lnTo>
                      <a:pt x="0" y="30"/>
                    </a:lnTo>
                    <a:lnTo>
                      <a:pt x="940" y="2584"/>
                    </a:lnTo>
                  </a:path>
                </a:pathLst>
              </a:cu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7532" name="Freeform 44"/>
              <p:cNvSpPr>
                <a:spLocks/>
              </p:cNvSpPr>
              <p:nvPr/>
            </p:nvSpPr>
            <p:spPr bwMode="auto">
              <a:xfrm>
                <a:off x="763" y="2084"/>
                <a:ext cx="42" cy="155"/>
              </a:xfrm>
              <a:custGeom>
                <a:avLst/>
                <a:gdLst>
                  <a:gd name="T0" fmla="*/ 33 w 42"/>
                  <a:gd name="T1" fmla="*/ 0 h 155"/>
                  <a:gd name="T2" fmla="*/ 41 w 42"/>
                  <a:gd name="T3" fmla="*/ 48 h 155"/>
                  <a:gd name="T4" fmla="*/ 29 w 42"/>
                  <a:gd name="T5" fmla="*/ 116 h 155"/>
                  <a:gd name="T6" fmla="*/ 9 w 42"/>
                  <a:gd name="T7" fmla="*/ 152 h 155"/>
                  <a:gd name="T8" fmla="*/ 1 w 42"/>
                  <a:gd name="T9" fmla="*/ 96 h 155"/>
                  <a:gd name="T10" fmla="*/ 5 w 42"/>
                  <a:gd name="T11" fmla="*/ 52 h 155"/>
                  <a:gd name="T12" fmla="*/ 33 w 42"/>
                  <a:gd name="T1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155">
                    <a:moveTo>
                      <a:pt x="33" y="0"/>
                    </a:moveTo>
                    <a:cubicBezTo>
                      <a:pt x="42" y="3"/>
                      <a:pt x="42" y="29"/>
                      <a:pt x="41" y="48"/>
                    </a:cubicBezTo>
                    <a:cubicBezTo>
                      <a:pt x="40" y="67"/>
                      <a:pt x="34" y="99"/>
                      <a:pt x="29" y="116"/>
                    </a:cubicBezTo>
                    <a:cubicBezTo>
                      <a:pt x="24" y="133"/>
                      <a:pt x="14" y="155"/>
                      <a:pt x="9" y="152"/>
                    </a:cubicBezTo>
                    <a:cubicBezTo>
                      <a:pt x="4" y="149"/>
                      <a:pt x="2" y="113"/>
                      <a:pt x="1" y="96"/>
                    </a:cubicBezTo>
                    <a:cubicBezTo>
                      <a:pt x="0" y="79"/>
                      <a:pt x="0" y="68"/>
                      <a:pt x="5" y="52"/>
                    </a:cubicBezTo>
                    <a:cubicBezTo>
                      <a:pt x="10" y="36"/>
                      <a:pt x="27" y="11"/>
                      <a:pt x="33" y="0"/>
                    </a:cubicBezTo>
                    <a:close/>
                  </a:path>
                </a:pathLst>
              </a:custGeom>
              <a:solidFill>
                <a:srgbClr val="CC0F0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ru-RU"/>
              </a:p>
            </p:txBody>
          </p:sp>
        </p:grpSp>
      </p:grpSp>
      <p:grpSp>
        <p:nvGrpSpPr>
          <p:cNvPr id="447534" name="Group 46"/>
          <p:cNvGrpSpPr>
            <a:grpSpLocks/>
          </p:cNvGrpSpPr>
          <p:nvPr/>
        </p:nvGrpSpPr>
        <p:grpSpPr bwMode="auto">
          <a:xfrm rot="15026449" flipV="1">
            <a:off x="1422400" y="4368800"/>
            <a:ext cx="2260600" cy="990600"/>
            <a:chOff x="763" y="1945"/>
            <a:chExt cx="2019" cy="886"/>
          </a:xfrm>
        </p:grpSpPr>
        <p:sp>
          <p:nvSpPr>
            <p:cNvPr id="447535" name="Freeform 47"/>
            <p:cNvSpPr>
              <a:spLocks/>
            </p:cNvSpPr>
            <p:nvPr/>
          </p:nvSpPr>
          <p:spPr bwMode="auto">
            <a:xfrm rot="-3316674">
              <a:off x="1322" y="1450"/>
              <a:ext cx="852" cy="1909"/>
            </a:xfrm>
            <a:custGeom>
              <a:avLst/>
              <a:gdLst>
                <a:gd name="T0" fmla="*/ 0 w 1252"/>
                <a:gd name="T1" fmla="*/ 90 h 3125"/>
                <a:gd name="T2" fmla="*/ 227 w 1252"/>
                <a:gd name="T3" fmla="*/ 0 h 3125"/>
                <a:gd name="T4" fmla="*/ 1179 w 1252"/>
                <a:gd name="T5" fmla="*/ 2540 h 3125"/>
                <a:gd name="T6" fmla="*/ 1252 w 1252"/>
                <a:gd name="T7" fmla="*/ 3125 h 3125"/>
                <a:gd name="T8" fmla="*/ 952 w 1252"/>
                <a:gd name="T9" fmla="*/ 2630 h 3125"/>
                <a:gd name="T10" fmla="*/ 0 w 1252"/>
                <a:gd name="T11" fmla="*/ 90 h 3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2" h="3125">
                  <a:moveTo>
                    <a:pt x="0" y="90"/>
                  </a:moveTo>
                  <a:lnTo>
                    <a:pt x="227" y="0"/>
                  </a:lnTo>
                  <a:lnTo>
                    <a:pt x="1179" y="2540"/>
                  </a:lnTo>
                  <a:lnTo>
                    <a:pt x="1252" y="3125"/>
                  </a:lnTo>
                  <a:lnTo>
                    <a:pt x="952" y="263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36" name="Freeform 48"/>
            <p:cNvSpPr>
              <a:spLocks/>
            </p:cNvSpPr>
            <p:nvPr/>
          </p:nvSpPr>
          <p:spPr bwMode="auto">
            <a:xfrm rot="-3316674">
              <a:off x="2483" y="2398"/>
              <a:ext cx="215" cy="371"/>
            </a:xfrm>
            <a:custGeom>
              <a:avLst/>
              <a:gdLst>
                <a:gd name="T0" fmla="*/ 316 w 316"/>
                <a:gd name="T1" fmla="*/ 608 h 608"/>
                <a:gd name="T2" fmla="*/ 227 w 316"/>
                <a:gd name="T3" fmla="*/ 0 h 608"/>
                <a:gd name="T4" fmla="*/ 0 w 316"/>
                <a:gd name="T5" fmla="*/ 90 h 608"/>
                <a:gd name="T6" fmla="*/ 316 w 316"/>
                <a:gd name="T7" fmla="*/ 608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6" h="608">
                  <a:moveTo>
                    <a:pt x="316" y="608"/>
                  </a:moveTo>
                  <a:lnTo>
                    <a:pt x="227" y="0"/>
                  </a:lnTo>
                  <a:lnTo>
                    <a:pt x="0" y="90"/>
                  </a:lnTo>
                  <a:lnTo>
                    <a:pt x="316" y="608"/>
                  </a:lnTo>
                  <a:close/>
                </a:path>
              </a:pathLst>
            </a:custGeom>
            <a:gradFill rotWithShape="1">
              <a:gsLst>
                <a:gs pos="0">
                  <a:schemeClr val="bg1"/>
                </a:gs>
                <a:gs pos="50000">
                  <a:srgbClr val="FF9900"/>
                </a:gs>
                <a:gs pos="100000">
                  <a:schemeClr val="bg1"/>
                </a:gs>
              </a:gsLst>
              <a:lin ang="2700000" scaled="1"/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37" name="Freeform 49"/>
            <p:cNvSpPr>
              <a:spLocks/>
            </p:cNvSpPr>
            <p:nvPr/>
          </p:nvSpPr>
          <p:spPr bwMode="auto">
            <a:xfrm rot="-3316674">
              <a:off x="2671" y="2522"/>
              <a:ext cx="82" cy="141"/>
            </a:xfrm>
            <a:custGeom>
              <a:avLst/>
              <a:gdLst>
                <a:gd name="T0" fmla="*/ 85 w 121"/>
                <a:gd name="T1" fmla="*/ 0 h 230"/>
                <a:gd name="T2" fmla="*/ 0 w 121"/>
                <a:gd name="T3" fmla="*/ 25 h 230"/>
                <a:gd name="T4" fmla="*/ 121 w 121"/>
                <a:gd name="T5" fmla="*/ 230 h 230"/>
                <a:gd name="T6" fmla="*/ 85 w 121"/>
                <a:gd name="T7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1" h="230">
                  <a:moveTo>
                    <a:pt x="85" y="0"/>
                  </a:moveTo>
                  <a:lnTo>
                    <a:pt x="0" y="25"/>
                  </a:lnTo>
                  <a:lnTo>
                    <a:pt x="121" y="23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447538" name="Group 50"/>
            <p:cNvGrpSpPr>
              <a:grpSpLocks/>
            </p:cNvGrpSpPr>
            <p:nvPr/>
          </p:nvGrpSpPr>
          <p:grpSpPr bwMode="auto">
            <a:xfrm>
              <a:off x="763" y="1945"/>
              <a:ext cx="1677" cy="744"/>
              <a:chOff x="763" y="1945"/>
              <a:chExt cx="1677" cy="744"/>
            </a:xfrm>
          </p:grpSpPr>
          <p:sp>
            <p:nvSpPr>
              <p:cNvPr id="447539" name="Freeform 51"/>
              <p:cNvSpPr>
                <a:spLocks/>
              </p:cNvSpPr>
              <p:nvPr/>
            </p:nvSpPr>
            <p:spPr bwMode="auto">
              <a:xfrm rot="-3316674">
                <a:off x="1271" y="1519"/>
                <a:ext cx="744" cy="1595"/>
              </a:xfrm>
              <a:custGeom>
                <a:avLst/>
                <a:gdLst>
                  <a:gd name="T0" fmla="*/ 867 w 1094"/>
                  <a:gd name="T1" fmla="*/ 2612 h 2612"/>
                  <a:gd name="T2" fmla="*/ 1094 w 1094"/>
                  <a:gd name="T3" fmla="*/ 2522 h 2612"/>
                  <a:gd name="T4" fmla="*/ 1016 w 1094"/>
                  <a:gd name="T5" fmla="*/ 2554 h 2612"/>
                  <a:gd name="T6" fmla="*/ 84 w 1094"/>
                  <a:gd name="T7" fmla="*/ 0 h 2612"/>
                  <a:gd name="T8" fmla="*/ 0 w 1094"/>
                  <a:gd name="T9" fmla="*/ 30 h 2612"/>
                  <a:gd name="T10" fmla="*/ 940 w 1094"/>
                  <a:gd name="T11" fmla="*/ 2584 h 2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94" h="2612">
                    <a:moveTo>
                      <a:pt x="867" y="2612"/>
                    </a:moveTo>
                    <a:lnTo>
                      <a:pt x="1094" y="2522"/>
                    </a:lnTo>
                    <a:lnTo>
                      <a:pt x="1016" y="2554"/>
                    </a:lnTo>
                    <a:lnTo>
                      <a:pt x="84" y="0"/>
                    </a:lnTo>
                    <a:lnTo>
                      <a:pt x="0" y="30"/>
                    </a:lnTo>
                    <a:lnTo>
                      <a:pt x="940" y="2584"/>
                    </a:lnTo>
                  </a:path>
                </a:pathLst>
              </a:custGeom>
              <a:solidFill>
                <a:srgbClr val="FF66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7540" name="Freeform 52"/>
              <p:cNvSpPr>
                <a:spLocks/>
              </p:cNvSpPr>
              <p:nvPr/>
            </p:nvSpPr>
            <p:spPr bwMode="auto">
              <a:xfrm>
                <a:off x="763" y="2084"/>
                <a:ext cx="42" cy="155"/>
              </a:xfrm>
              <a:custGeom>
                <a:avLst/>
                <a:gdLst>
                  <a:gd name="T0" fmla="*/ 33 w 42"/>
                  <a:gd name="T1" fmla="*/ 0 h 155"/>
                  <a:gd name="T2" fmla="*/ 41 w 42"/>
                  <a:gd name="T3" fmla="*/ 48 h 155"/>
                  <a:gd name="T4" fmla="*/ 29 w 42"/>
                  <a:gd name="T5" fmla="*/ 116 h 155"/>
                  <a:gd name="T6" fmla="*/ 9 w 42"/>
                  <a:gd name="T7" fmla="*/ 152 h 155"/>
                  <a:gd name="T8" fmla="*/ 1 w 42"/>
                  <a:gd name="T9" fmla="*/ 96 h 155"/>
                  <a:gd name="T10" fmla="*/ 5 w 42"/>
                  <a:gd name="T11" fmla="*/ 52 h 155"/>
                  <a:gd name="T12" fmla="*/ 33 w 42"/>
                  <a:gd name="T1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" h="155">
                    <a:moveTo>
                      <a:pt x="33" y="0"/>
                    </a:moveTo>
                    <a:cubicBezTo>
                      <a:pt x="42" y="3"/>
                      <a:pt x="42" y="29"/>
                      <a:pt x="41" y="48"/>
                    </a:cubicBezTo>
                    <a:cubicBezTo>
                      <a:pt x="40" y="67"/>
                      <a:pt x="34" y="99"/>
                      <a:pt x="29" y="116"/>
                    </a:cubicBezTo>
                    <a:cubicBezTo>
                      <a:pt x="24" y="133"/>
                      <a:pt x="14" y="155"/>
                      <a:pt x="9" y="152"/>
                    </a:cubicBezTo>
                    <a:cubicBezTo>
                      <a:pt x="4" y="149"/>
                      <a:pt x="2" y="113"/>
                      <a:pt x="1" y="96"/>
                    </a:cubicBezTo>
                    <a:cubicBezTo>
                      <a:pt x="0" y="79"/>
                      <a:pt x="0" y="68"/>
                      <a:pt x="5" y="52"/>
                    </a:cubicBezTo>
                    <a:cubicBezTo>
                      <a:pt x="10" y="36"/>
                      <a:pt x="27" y="11"/>
                      <a:pt x="33" y="0"/>
                    </a:cubicBezTo>
                    <a:close/>
                  </a:path>
                </a:pathLst>
              </a:custGeom>
              <a:solidFill>
                <a:srgbClr val="CC0F00"/>
              </a:solidFill>
              <a:ln w="127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ru-RU"/>
              </a:p>
            </p:txBody>
          </p:sp>
        </p:grpSp>
      </p:grpSp>
      <p:grpSp>
        <p:nvGrpSpPr>
          <p:cNvPr id="447587" name="Group 99"/>
          <p:cNvGrpSpPr>
            <a:grpSpLocks/>
          </p:cNvGrpSpPr>
          <p:nvPr/>
        </p:nvGrpSpPr>
        <p:grpSpPr bwMode="auto">
          <a:xfrm>
            <a:off x="1295400" y="2476500"/>
            <a:ext cx="2628900" cy="2005013"/>
            <a:chOff x="816" y="1560"/>
            <a:chExt cx="1656" cy="1263"/>
          </a:xfrm>
        </p:grpSpPr>
        <p:sp>
          <p:nvSpPr>
            <p:cNvPr id="447543" name="Freeform 55"/>
            <p:cNvSpPr>
              <a:spLocks/>
            </p:cNvSpPr>
            <p:nvPr/>
          </p:nvSpPr>
          <p:spPr bwMode="auto">
            <a:xfrm>
              <a:off x="880" y="1560"/>
              <a:ext cx="1592" cy="1056"/>
            </a:xfrm>
            <a:custGeom>
              <a:avLst/>
              <a:gdLst>
                <a:gd name="T0" fmla="*/ 1592 w 1592"/>
                <a:gd name="T1" fmla="*/ 0 h 1056"/>
                <a:gd name="T2" fmla="*/ 0 w 1592"/>
                <a:gd name="T3" fmla="*/ 1056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592" h="1056">
                  <a:moveTo>
                    <a:pt x="1592" y="0"/>
                  </a:moveTo>
                  <a:lnTo>
                    <a:pt x="0" y="1056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44" name="Text Box 56"/>
            <p:cNvSpPr txBox="1">
              <a:spLocks noChangeArrowheads="1"/>
            </p:cNvSpPr>
            <p:nvPr/>
          </p:nvSpPr>
          <p:spPr bwMode="auto">
            <a:xfrm>
              <a:off x="816" y="2496"/>
              <a:ext cx="3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800" b="1" i="1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m</a:t>
              </a:r>
              <a:endParaRPr lang="ru-RU" altLang="ru-RU" sz="2800" b="1" i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7545" name="Freeform 57"/>
            <p:cNvSpPr>
              <a:spLocks/>
            </p:cNvSpPr>
            <p:nvPr/>
          </p:nvSpPr>
          <p:spPr bwMode="auto">
            <a:xfrm>
              <a:off x="1256" y="2334"/>
              <a:ext cx="108" cy="158"/>
            </a:xfrm>
            <a:custGeom>
              <a:avLst/>
              <a:gdLst>
                <a:gd name="T0" fmla="*/ 0 w 113"/>
                <a:gd name="T1" fmla="*/ 168 h 168"/>
                <a:gd name="T2" fmla="*/ 113 w 113"/>
                <a:gd name="T3" fmla="*/ 103 h 168"/>
                <a:gd name="T4" fmla="*/ 60 w 113"/>
                <a:gd name="T5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3" h="168">
                  <a:moveTo>
                    <a:pt x="0" y="168"/>
                  </a:moveTo>
                  <a:lnTo>
                    <a:pt x="113" y="103"/>
                  </a:lnTo>
                  <a:lnTo>
                    <a:pt x="6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7555" name="Group 67"/>
          <p:cNvGrpSpPr>
            <a:grpSpLocks/>
          </p:cNvGrpSpPr>
          <p:nvPr/>
        </p:nvGrpSpPr>
        <p:grpSpPr bwMode="auto">
          <a:xfrm>
            <a:off x="3810000" y="2514600"/>
            <a:ext cx="1738313" cy="1560513"/>
            <a:chOff x="2340" y="2128"/>
            <a:chExt cx="1095" cy="983"/>
          </a:xfrm>
        </p:grpSpPr>
        <p:sp>
          <p:nvSpPr>
            <p:cNvPr id="447556" name="Text Box 68"/>
            <p:cNvSpPr txBox="1">
              <a:spLocks noChangeArrowheads="1"/>
            </p:cNvSpPr>
            <p:nvPr/>
          </p:nvSpPr>
          <p:spPr bwMode="auto">
            <a:xfrm>
              <a:off x="3120" y="2784"/>
              <a:ext cx="3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altLang="ru-RU" sz="2800" b="1" i="1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</a:t>
              </a:r>
            </a:p>
          </p:txBody>
        </p:sp>
        <p:sp>
          <p:nvSpPr>
            <p:cNvPr id="447557" name="Freeform 69"/>
            <p:cNvSpPr>
              <a:spLocks/>
            </p:cNvSpPr>
            <p:nvPr/>
          </p:nvSpPr>
          <p:spPr bwMode="auto">
            <a:xfrm>
              <a:off x="2340" y="2128"/>
              <a:ext cx="720" cy="715"/>
            </a:xfrm>
            <a:custGeom>
              <a:avLst/>
              <a:gdLst>
                <a:gd name="T0" fmla="*/ 0 w 720"/>
                <a:gd name="T1" fmla="*/ 0 h 715"/>
                <a:gd name="T2" fmla="*/ 720 w 720"/>
                <a:gd name="T3" fmla="*/ 715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715">
                  <a:moveTo>
                    <a:pt x="0" y="0"/>
                  </a:moveTo>
                  <a:lnTo>
                    <a:pt x="720" y="715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58" name="Freeform 70"/>
            <p:cNvSpPr>
              <a:spLocks/>
            </p:cNvSpPr>
            <p:nvPr/>
          </p:nvSpPr>
          <p:spPr bwMode="auto">
            <a:xfrm>
              <a:off x="2889" y="2750"/>
              <a:ext cx="103" cy="172"/>
            </a:xfrm>
            <a:custGeom>
              <a:avLst/>
              <a:gdLst>
                <a:gd name="T0" fmla="*/ 103 w 103"/>
                <a:gd name="T1" fmla="*/ 172 h 172"/>
                <a:gd name="T2" fmla="*/ 0 w 103"/>
                <a:gd name="T3" fmla="*/ 81 h 172"/>
                <a:gd name="T4" fmla="*/ 72 w 103"/>
                <a:gd name="T5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72">
                  <a:moveTo>
                    <a:pt x="103" y="172"/>
                  </a:moveTo>
                  <a:lnTo>
                    <a:pt x="0" y="81"/>
                  </a:lnTo>
                  <a:lnTo>
                    <a:pt x="72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59" name="Oval 71"/>
            <p:cNvSpPr>
              <a:spLocks noChangeArrowheads="1"/>
            </p:cNvSpPr>
            <p:nvPr/>
          </p:nvSpPr>
          <p:spPr bwMode="auto">
            <a:xfrm rot="15366286">
              <a:off x="3024" y="2832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447563" name="Text Box 75"/>
          <p:cNvSpPr txBox="1">
            <a:spLocks noChangeArrowheads="1"/>
          </p:cNvSpPr>
          <p:nvPr/>
        </p:nvSpPr>
        <p:spPr bwMode="auto">
          <a:xfrm>
            <a:off x="6324600" y="44958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О</a:t>
            </a:r>
            <a:r>
              <a:rPr lang="en-US" altLang="ru-RU" sz="2400">
                <a:solidFill>
                  <a:schemeClr val="tx2"/>
                </a:solidFill>
              </a:rPr>
              <a:t>A</a:t>
            </a:r>
            <a:r>
              <a:rPr lang="ru-RU" altLang="ru-RU" sz="2400">
                <a:solidFill>
                  <a:schemeClr val="tx2"/>
                </a:solidFill>
              </a:rPr>
              <a:t>=О</a:t>
            </a:r>
            <a:r>
              <a:rPr lang="en-US" altLang="ru-RU" sz="2400">
                <a:solidFill>
                  <a:schemeClr val="tx2"/>
                </a:solidFill>
              </a:rPr>
              <a:t>B</a:t>
            </a:r>
            <a:endParaRPr lang="ru-RU" altLang="ru-RU" sz="2400">
              <a:solidFill>
                <a:schemeClr val="tx2"/>
              </a:solidFill>
            </a:endParaRPr>
          </a:p>
        </p:txBody>
      </p:sp>
      <p:sp>
        <p:nvSpPr>
          <p:cNvPr id="447566" name="Text Box 78"/>
          <p:cNvSpPr txBox="1">
            <a:spLocks noChangeArrowheads="1"/>
          </p:cNvSpPr>
          <p:nvPr/>
        </p:nvSpPr>
        <p:spPr bwMode="auto">
          <a:xfrm>
            <a:off x="6324600" y="48006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О</a:t>
            </a:r>
            <a:r>
              <a:rPr lang="en-US" altLang="ru-RU" sz="2400">
                <a:solidFill>
                  <a:schemeClr val="tx2"/>
                </a:solidFill>
              </a:rPr>
              <a:t>B</a:t>
            </a:r>
            <a:r>
              <a:rPr lang="ru-RU" altLang="ru-RU" sz="2400">
                <a:solidFill>
                  <a:schemeClr val="tx2"/>
                </a:solidFill>
              </a:rPr>
              <a:t> =О</a:t>
            </a:r>
            <a:r>
              <a:rPr lang="en-US" altLang="ru-RU" sz="2400">
                <a:solidFill>
                  <a:schemeClr val="tx2"/>
                </a:solidFill>
              </a:rPr>
              <a:t>C</a:t>
            </a:r>
            <a:endParaRPr lang="ru-RU" altLang="ru-RU" sz="2400">
              <a:solidFill>
                <a:schemeClr val="tx2"/>
              </a:solidFill>
            </a:endParaRPr>
          </a:p>
        </p:txBody>
      </p:sp>
      <p:sp>
        <p:nvSpPr>
          <p:cNvPr id="447568" name="Text Box 80"/>
          <p:cNvSpPr txBox="1">
            <a:spLocks noChangeArrowheads="1"/>
          </p:cNvSpPr>
          <p:nvPr/>
        </p:nvSpPr>
        <p:spPr bwMode="auto">
          <a:xfrm>
            <a:off x="6781800" y="5410200"/>
            <a:ext cx="38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0033CC"/>
                </a:solidFill>
              </a:rPr>
              <a:t>=</a:t>
            </a:r>
          </a:p>
        </p:txBody>
      </p:sp>
      <p:sp>
        <p:nvSpPr>
          <p:cNvPr id="447569" name="Text Box 81"/>
          <p:cNvSpPr txBox="1">
            <a:spLocks noChangeArrowheads="1"/>
          </p:cNvSpPr>
          <p:nvPr/>
        </p:nvSpPr>
        <p:spPr bwMode="auto">
          <a:xfrm>
            <a:off x="3657600" y="5807075"/>
            <a:ext cx="5334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2"/>
                </a:solidFill>
              </a:rPr>
              <a:t> По обратной теореме т. О лежит на сер. пер. к отрезку АС</a:t>
            </a:r>
          </a:p>
        </p:txBody>
      </p:sp>
      <p:sp>
        <p:nvSpPr>
          <p:cNvPr id="447570" name="Text Box 82"/>
          <p:cNvSpPr txBox="1">
            <a:spLocks noChangeArrowheads="1"/>
          </p:cNvSpPr>
          <p:nvPr/>
        </p:nvSpPr>
        <p:spPr bwMode="auto">
          <a:xfrm>
            <a:off x="6324600" y="44958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0033CC"/>
                </a:solidFill>
              </a:rPr>
              <a:t>О</a:t>
            </a:r>
            <a:r>
              <a:rPr lang="en-US" altLang="ru-RU" sz="2400">
                <a:solidFill>
                  <a:srgbClr val="0033CC"/>
                </a:solidFill>
              </a:rPr>
              <a:t>A</a:t>
            </a:r>
            <a:endParaRPr lang="ru-RU" altLang="ru-RU" sz="2400">
              <a:solidFill>
                <a:srgbClr val="0033CC"/>
              </a:solidFill>
            </a:endParaRPr>
          </a:p>
        </p:txBody>
      </p:sp>
      <p:sp>
        <p:nvSpPr>
          <p:cNvPr id="447571" name="Text Box 83"/>
          <p:cNvSpPr txBox="1">
            <a:spLocks noChangeArrowheads="1"/>
          </p:cNvSpPr>
          <p:nvPr/>
        </p:nvSpPr>
        <p:spPr bwMode="auto">
          <a:xfrm>
            <a:off x="7010400" y="48006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rgbClr val="0033CC"/>
                </a:solidFill>
              </a:rPr>
              <a:t>О</a:t>
            </a:r>
            <a:r>
              <a:rPr lang="en-US" altLang="ru-RU" sz="2400">
                <a:solidFill>
                  <a:srgbClr val="0033CC"/>
                </a:solidFill>
              </a:rPr>
              <a:t>C</a:t>
            </a:r>
            <a:endParaRPr lang="ru-RU" altLang="ru-RU" sz="2400">
              <a:solidFill>
                <a:srgbClr val="0033CC"/>
              </a:solidFill>
            </a:endParaRPr>
          </a:p>
        </p:txBody>
      </p:sp>
      <p:grpSp>
        <p:nvGrpSpPr>
          <p:cNvPr id="447586" name="Group 98"/>
          <p:cNvGrpSpPr>
            <a:grpSpLocks/>
          </p:cNvGrpSpPr>
          <p:nvPr/>
        </p:nvGrpSpPr>
        <p:grpSpPr bwMode="auto">
          <a:xfrm>
            <a:off x="1143000" y="2692400"/>
            <a:ext cx="1333500" cy="2057400"/>
            <a:chOff x="720" y="1696"/>
            <a:chExt cx="840" cy="1296"/>
          </a:xfrm>
        </p:grpSpPr>
        <p:sp>
          <p:nvSpPr>
            <p:cNvPr id="447546" name="Oval 58"/>
            <p:cNvSpPr>
              <a:spLocks noChangeArrowheads="1"/>
            </p:cNvSpPr>
            <p:nvPr/>
          </p:nvSpPr>
          <p:spPr bwMode="auto">
            <a:xfrm>
              <a:off x="1167" y="2385"/>
              <a:ext cx="60" cy="58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47585" name="Group 97"/>
            <p:cNvGrpSpPr>
              <a:grpSpLocks/>
            </p:cNvGrpSpPr>
            <p:nvPr/>
          </p:nvGrpSpPr>
          <p:grpSpPr bwMode="auto">
            <a:xfrm>
              <a:off x="720" y="1696"/>
              <a:ext cx="840" cy="1296"/>
              <a:chOff x="720" y="1696"/>
              <a:chExt cx="840" cy="1296"/>
            </a:xfrm>
          </p:grpSpPr>
          <p:sp>
            <p:nvSpPr>
              <p:cNvPr id="447572" name="Freeform 84"/>
              <p:cNvSpPr>
                <a:spLocks/>
              </p:cNvSpPr>
              <p:nvPr/>
            </p:nvSpPr>
            <p:spPr bwMode="auto">
              <a:xfrm>
                <a:off x="1440" y="2864"/>
                <a:ext cx="120" cy="128"/>
              </a:xfrm>
              <a:custGeom>
                <a:avLst/>
                <a:gdLst>
                  <a:gd name="T0" fmla="*/ 120 w 120"/>
                  <a:gd name="T1" fmla="*/ 0 h 128"/>
                  <a:gd name="T2" fmla="*/ 0 w 120"/>
                  <a:gd name="T3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0" h="128">
                    <a:moveTo>
                      <a:pt x="120" y="0"/>
                    </a:moveTo>
                    <a:lnTo>
                      <a:pt x="0" y="128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47573" name="Freeform 85"/>
              <p:cNvSpPr>
                <a:spLocks/>
              </p:cNvSpPr>
              <p:nvPr/>
            </p:nvSpPr>
            <p:spPr bwMode="auto">
              <a:xfrm>
                <a:off x="720" y="1696"/>
                <a:ext cx="120" cy="128"/>
              </a:xfrm>
              <a:custGeom>
                <a:avLst/>
                <a:gdLst>
                  <a:gd name="T0" fmla="*/ 120 w 120"/>
                  <a:gd name="T1" fmla="*/ 0 h 128"/>
                  <a:gd name="T2" fmla="*/ 0 w 120"/>
                  <a:gd name="T3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20" h="128">
                    <a:moveTo>
                      <a:pt x="120" y="0"/>
                    </a:moveTo>
                    <a:lnTo>
                      <a:pt x="0" y="128"/>
                    </a:lnTo>
                  </a:path>
                </a:pathLst>
              </a:custGeom>
              <a:noFill/>
              <a:ln w="28575" cmpd="sng">
                <a:solidFill>
                  <a:schemeClr val="tx1"/>
                </a:solidFill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grpSp>
        <p:nvGrpSpPr>
          <p:cNvPr id="447591" name="Group 103"/>
          <p:cNvGrpSpPr>
            <a:grpSpLocks/>
          </p:cNvGrpSpPr>
          <p:nvPr/>
        </p:nvGrpSpPr>
        <p:grpSpPr bwMode="auto">
          <a:xfrm>
            <a:off x="3595688" y="1143000"/>
            <a:ext cx="561975" cy="2235200"/>
            <a:chOff x="2265" y="720"/>
            <a:chExt cx="354" cy="1408"/>
          </a:xfrm>
        </p:grpSpPr>
        <p:sp>
          <p:nvSpPr>
            <p:cNvPr id="447510" name="Text Box 22"/>
            <p:cNvSpPr txBox="1">
              <a:spLocks noChangeArrowheads="1"/>
            </p:cNvSpPr>
            <p:nvPr/>
          </p:nvSpPr>
          <p:spPr bwMode="auto">
            <a:xfrm>
              <a:off x="2304" y="720"/>
              <a:ext cx="3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ru-RU" sz="2800" b="1" i="1">
                  <a:solidFill>
                    <a:srgbClr val="FF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n</a:t>
              </a:r>
              <a:endParaRPr lang="ru-RU" altLang="ru-RU" sz="2800" b="1" i="1">
                <a:solidFill>
                  <a:srgbClr val="FF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47511" name="Freeform 23"/>
            <p:cNvSpPr>
              <a:spLocks/>
            </p:cNvSpPr>
            <p:nvPr/>
          </p:nvSpPr>
          <p:spPr bwMode="auto">
            <a:xfrm>
              <a:off x="2265" y="1143"/>
              <a:ext cx="127" cy="126"/>
            </a:xfrm>
            <a:custGeom>
              <a:avLst/>
              <a:gdLst>
                <a:gd name="T0" fmla="*/ 127 w 127"/>
                <a:gd name="T1" fmla="*/ 119 h 126"/>
                <a:gd name="T2" fmla="*/ 11 w 127"/>
                <a:gd name="T3" fmla="*/ 126 h 126"/>
                <a:gd name="T4" fmla="*/ 0 w 127"/>
                <a:gd name="T5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126">
                  <a:moveTo>
                    <a:pt x="127" y="119"/>
                  </a:moveTo>
                  <a:lnTo>
                    <a:pt x="11" y="12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47513" name="Freeform 25"/>
            <p:cNvSpPr>
              <a:spLocks/>
            </p:cNvSpPr>
            <p:nvPr/>
          </p:nvSpPr>
          <p:spPr bwMode="auto">
            <a:xfrm>
              <a:off x="2355" y="858"/>
              <a:ext cx="117" cy="1270"/>
            </a:xfrm>
            <a:custGeom>
              <a:avLst/>
              <a:gdLst>
                <a:gd name="T0" fmla="*/ 117 w 117"/>
                <a:gd name="T1" fmla="*/ 1313 h 1313"/>
                <a:gd name="T2" fmla="*/ 3 w 117"/>
                <a:gd name="T3" fmla="*/ 0 h 1313"/>
                <a:gd name="T4" fmla="*/ 0 w 117"/>
                <a:gd name="T5" fmla="*/ 0 h 1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1313">
                  <a:moveTo>
                    <a:pt x="117" y="1313"/>
                  </a:moveTo>
                  <a:lnTo>
                    <a:pt x="3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47523" name="Group 35"/>
          <p:cNvGrpSpPr>
            <a:grpSpLocks/>
          </p:cNvGrpSpPr>
          <p:nvPr/>
        </p:nvGrpSpPr>
        <p:grpSpPr bwMode="auto">
          <a:xfrm>
            <a:off x="3810000" y="2159000"/>
            <a:ext cx="581025" cy="457200"/>
            <a:chOff x="2299" y="2208"/>
            <a:chExt cx="366" cy="288"/>
          </a:xfrm>
        </p:grpSpPr>
        <p:sp>
          <p:nvSpPr>
            <p:cNvPr id="447524" name="Text Box 36"/>
            <p:cNvSpPr txBox="1">
              <a:spLocks noChangeArrowheads="1"/>
            </p:cNvSpPr>
            <p:nvPr/>
          </p:nvSpPr>
          <p:spPr bwMode="auto">
            <a:xfrm>
              <a:off x="2400" y="2208"/>
              <a:ext cx="2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altLang="ru-RU" sz="2400"/>
                <a:t>О</a:t>
              </a:r>
            </a:p>
          </p:txBody>
        </p:sp>
        <p:sp>
          <p:nvSpPr>
            <p:cNvPr id="447525" name="Oval 37"/>
            <p:cNvSpPr>
              <a:spLocks noChangeArrowheads="1"/>
            </p:cNvSpPr>
            <p:nvPr/>
          </p:nvSpPr>
          <p:spPr bwMode="auto">
            <a:xfrm>
              <a:off x="2299" y="2422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47588" name="Group 100"/>
          <p:cNvGrpSpPr>
            <a:grpSpLocks/>
          </p:cNvGrpSpPr>
          <p:nvPr/>
        </p:nvGrpSpPr>
        <p:grpSpPr bwMode="auto">
          <a:xfrm>
            <a:off x="2438400" y="1600200"/>
            <a:ext cx="3048000" cy="381000"/>
            <a:chOff x="1536" y="1008"/>
            <a:chExt cx="1920" cy="240"/>
          </a:xfrm>
        </p:grpSpPr>
        <p:sp>
          <p:nvSpPr>
            <p:cNvPr id="447512" name="Oval 24"/>
            <p:cNvSpPr>
              <a:spLocks noChangeArrowheads="1"/>
            </p:cNvSpPr>
            <p:nvPr/>
          </p:nvSpPr>
          <p:spPr bwMode="auto">
            <a:xfrm>
              <a:off x="2352" y="1120"/>
              <a:ext cx="62" cy="62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447584" name="Group 96"/>
            <p:cNvGrpSpPr>
              <a:grpSpLocks/>
            </p:cNvGrpSpPr>
            <p:nvPr/>
          </p:nvGrpSpPr>
          <p:grpSpPr bwMode="auto">
            <a:xfrm>
              <a:off x="1536" y="1008"/>
              <a:ext cx="1920" cy="240"/>
              <a:chOff x="1536" y="1008"/>
              <a:chExt cx="1920" cy="240"/>
            </a:xfrm>
          </p:grpSpPr>
          <p:grpSp>
            <p:nvGrpSpPr>
              <p:cNvPr id="447580" name="Group 92"/>
              <p:cNvGrpSpPr>
                <a:grpSpLocks/>
              </p:cNvGrpSpPr>
              <p:nvPr/>
            </p:nvGrpSpPr>
            <p:grpSpPr bwMode="auto">
              <a:xfrm>
                <a:off x="1536" y="1104"/>
                <a:ext cx="96" cy="144"/>
                <a:chOff x="1536" y="1104"/>
                <a:chExt cx="96" cy="144"/>
              </a:xfrm>
            </p:grpSpPr>
            <p:sp>
              <p:nvSpPr>
                <p:cNvPr id="447578" name="Line 90"/>
                <p:cNvSpPr>
                  <a:spLocks noChangeShapeType="1"/>
                </p:cNvSpPr>
                <p:nvPr/>
              </p:nvSpPr>
              <p:spPr bwMode="auto">
                <a:xfrm flipV="1">
                  <a:off x="1536" y="110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47579" name="Line 91"/>
                <p:cNvSpPr>
                  <a:spLocks noChangeShapeType="1"/>
                </p:cNvSpPr>
                <p:nvPr/>
              </p:nvSpPr>
              <p:spPr bwMode="auto">
                <a:xfrm flipV="1">
                  <a:off x="1584" y="110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grpSp>
            <p:nvGrpSpPr>
              <p:cNvPr id="447581" name="Group 93"/>
              <p:cNvGrpSpPr>
                <a:grpSpLocks/>
              </p:cNvGrpSpPr>
              <p:nvPr/>
            </p:nvGrpSpPr>
            <p:grpSpPr bwMode="auto">
              <a:xfrm flipH="1">
                <a:off x="3360" y="1008"/>
                <a:ext cx="96" cy="144"/>
                <a:chOff x="1536" y="1104"/>
                <a:chExt cx="96" cy="144"/>
              </a:xfrm>
            </p:grpSpPr>
            <p:sp>
              <p:nvSpPr>
                <p:cNvPr id="447582" name="Line 94"/>
                <p:cNvSpPr>
                  <a:spLocks noChangeShapeType="1"/>
                </p:cNvSpPr>
                <p:nvPr/>
              </p:nvSpPr>
              <p:spPr bwMode="auto">
                <a:xfrm flipV="1">
                  <a:off x="1536" y="110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447583" name="Line 95"/>
                <p:cNvSpPr>
                  <a:spLocks noChangeShapeType="1"/>
                </p:cNvSpPr>
                <p:nvPr/>
              </p:nvSpPr>
              <p:spPr bwMode="auto">
                <a:xfrm flipV="1">
                  <a:off x="1584" y="1104"/>
                  <a:ext cx="48" cy="144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</p:grpSp>
      </p:grpSp>
      <p:sp>
        <p:nvSpPr>
          <p:cNvPr id="447593" name="Oval 105"/>
          <p:cNvSpPr>
            <a:spLocks noChangeArrowheads="1"/>
          </p:cNvSpPr>
          <p:nvPr/>
        </p:nvSpPr>
        <p:spPr bwMode="auto">
          <a:xfrm>
            <a:off x="533400" y="5638800"/>
            <a:ext cx="914400" cy="8382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58124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75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4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2125 -0.1870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47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25" y="-935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44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475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75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4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44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00972 0.21667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475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" y="1083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0"/>
                                        <p:tgtEl>
                                          <p:spTgt spid="44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475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7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47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47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4" dur="1000"/>
                                        <p:tgtEl>
                                          <p:spTgt spid="447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1000"/>
                                        <p:tgtEl>
                                          <p:spTgt spid="44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47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47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1000"/>
                                        <p:tgtEl>
                                          <p:spTgt spid="447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47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47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1000"/>
                                        <p:tgtEl>
                                          <p:spTgt spid="447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1000"/>
                                        <p:tgtEl>
                                          <p:spTgt spid="447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47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7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01666 0.13333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4475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6667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47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47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1" dur="1000"/>
                                        <p:tgtEl>
                                          <p:spTgt spid="447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0.00834 0.08889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4475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47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47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0" dur="1000"/>
                                        <p:tgtEl>
                                          <p:spTgt spid="447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2000"/>
                                        <p:tgtEl>
                                          <p:spTgt spid="447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75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7567" grpId="0"/>
      <p:bldP spid="447541" grpId="0" animBg="1"/>
      <p:bldP spid="447541" grpId="1" animBg="1"/>
      <p:bldP spid="447533" grpId="0" animBg="1"/>
      <p:bldP spid="447533" grpId="1" animBg="1"/>
      <p:bldP spid="447519" grpId="0" animBg="1"/>
      <p:bldP spid="447563" grpId="0"/>
      <p:bldP spid="447566" grpId="0"/>
      <p:bldP spid="447568" grpId="0"/>
      <p:bldP spid="447569" grpId="0"/>
      <p:bldP spid="447570" grpId="0"/>
      <p:bldP spid="447570" grpId="1"/>
      <p:bldP spid="447571" grpId="0"/>
      <p:bldP spid="447571" grpId="1"/>
      <p:bldP spid="447593" grpId="0" animBg="1"/>
    </p:bld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</TotalTime>
  <Words>137</Words>
  <Application>Microsoft Office PowerPoint</Application>
  <PresentationFormat>Экран (4:3)</PresentationFormat>
  <Paragraphs>45</Paragraphs>
  <Slides>4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Тема1</vt:lpstr>
      <vt:lpstr>Специальное оформление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1</cp:revision>
  <dcterms:created xsi:type="dcterms:W3CDTF">2020-04-23T21:02:05Z</dcterms:created>
  <dcterms:modified xsi:type="dcterms:W3CDTF">2020-04-23T21:05:26Z</dcterms:modified>
</cp:coreProperties>
</file>