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3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5FDE-4EFE-4D8F-B73F-9A054F50E859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E9701-67E5-41A4-9154-15580A8958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3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07.05.2020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Найти число по его процентам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Урок 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3918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274638"/>
            <a:ext cx="6203032" cy="11430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Arial Black" panose="020B0A04020102020204" pitchFamily="34" charset="0"/>
              </a:rPr>
              <a:t>В роще растут дубы, клены и березы. Дубы составляют 15% всех деревьев рощи, клёны – 23%, берёзы – 248. Сколько всего деревьев растет в роще? 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51520" y="1556792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143190"/>
              </p:ext>
            </p:extLst>
          </p:nvPr>
        </p:nvGraphicFramePr>
        <p:xfrm>
          <a:off x="1403648" y="1700808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Деревья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Дубы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Клёны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Берёзы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248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Роща (всего)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7504" y="364502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1) 15% + 23% = 38%(всех деревьев) составляют дубы и клёны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504" y="4476021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2) 100% - 38%= 62%(всех деревьев) составляют берёзы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582" y="5229200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3) 248 : 62 = 4(дерева) составляют 1%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504" y="5717000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4) 4 · 100 = 400(деревьев) в роще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582" y="6178665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1" dirty="0" smtClean="0">
                <a:latin typeface="Arial Black" panose="020B0A04020102020204" pitchFamily="34" charset="0"/>
              </a:rPr>
              <a:t>Ответ: 400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562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274638"/>
            <a:ext cx="6203032" cy="11430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Arial Black" panose="020B0A04020102020204" pitchFamily="34" charset="0"/>
              </a:rPr>
              <a:t>Сплав содержит 61% олова и 39% свинца. Сколько килограммов олова в сплаве, если олова на 9,9 кг больше, чем свинца? Найти массу всего сплава.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51520" y="1556792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595143"/>
              </p:ext>
            </p:extLst>
          </p:nvPr>
        </p:nvGraphicFramePr>
        <p:xfrm>
          <a:off x="1403648" y="1700808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Олово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? На 9,9 кг </a:t>
                      </a:r>
                      <a:r>
                        <a:rPr lang="en-US" dirty="0" smtClean="0"/>
                        <a:t>&gt;</a:t>
                      </a:r>
                      <a:r>
                        <a:rPr lang="en-US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61%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Свинец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39%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Сплав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7504" y="364502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1) На сколько процентов олова </a:t>
            </a:r>
            <a:r>
              <a:rPr lang="ru-RU" sz="2400" b="1" i="1" dirty="0">
                <a:latin typeface="Arial Black" panose="020B0A04020102020204" pitchFamily="34" charset="0"/>
              </a:rPr>
              <a:t>в </a:t>
            </a:r>
            <a:r>
              <a:rPr lang="ru-RU" sz="2400" b="1" i="1" dirty="0" smtClean="0">
                <a:latin typeface="Arial Black" panose="020B0A04020102020204" pitchFamily="34" charset="0"/>
              </a:rPr>
              <a:t>сплаве больше, чем свинца?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43808" y="4060522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61% - 39% =  на 22%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128" y="4475749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Олова на </a:t>
            </a:r>
            <a:r>
              <a:rPr lang="ru-RU" sz="24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9,9</a:t>
            </a:r>
            <a:r>
              <a:rPr lang="ru-RU" sz="2400" b="1" i="1" dirty="0" smtClean="0">
                <a:latin typeface="Arial Black" panose="020B0A04020102020204" pitchFamily="34" charset="0"/>
              </a:rPr>
              <a:t> кг больше, чем свинца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860032" y="2276872"/>
            <a:ext cx="4320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292080" y="2276872"/>
            <a:ext cx="0" cy="3600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4535996" y="2636912"/>
            <a:ext cx="7560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693682" y="226667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0070C0"/>
                </a:solidFill>
              </a:rPr>
              <a:t>61+39=100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5878" y="4937414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Олова на </a:t>
            </a:r>
            <a:r>
              <a:rPr lang="ru-RU" sz="24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22%</a:t>
            </a:r>
            <a:r>
              <a:rPr lang="ru-RU" sz="2400" b="1" i="1" dirty="0" smtClean="0">
                <a:latin typeface="Arial Black" panose="020B0A04020102020204" pitchFamily="34" charset="0"/>
              </a:rPr>
              <a:t> больше, чем свинца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2128" y="5399079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2) Сколько килограммов составляет 1%?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0880" y="4951150"/>
            <a:ext cx="341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9,9 : 22 = 0,45 (кг)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6671" y="5413672"/>
            <a:ext cx="5120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3) Сколько олова в сплаве? 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56779" y="5434784"/>
            <a:ext cx="3563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0,45 · 61 = 27,45(кг)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1520" y="5875236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4) Какая масса сплава?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16016" y="5860744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0,45 · 100 = 45(кг)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14087" y="6325375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1" dirty="0" smtClean="0">
                <a:latin typeface="Arial Black" panose="020B0A04020102020204" pitchFamily="34" charset="0"/>
              </a:rPr>
              <a:t>Ответ: 27,45; 45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2686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0555E-6 L -0.00226 -0.1422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7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3" grpId="1"/>
      <p:bldP spid="16" grpId="0"/>
      <p:bldP spid="17" grpId="0"/>
      <p:bldP spid="17" grpId="1"/>
      <p:bldP spid="18" grpId="0"/>
      <p:bldP spid="18" grpId="1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88640"/>
            <a:ext cx="6552728" cy="19168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>
                <a:latin typeface="Arial Black" panose="020B0A04020102020204" pitchFamily="34" charset="0"/>
              </a:rPr>
              <a:t>В новом доме 15% - это однокомнатные квартиры, а 70% остатка двухкомнатные квартиры, остальные квартиры трехкомнатные. Сколько всего квартир в доме, если в нем 153 трехкомнатных квартир?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292080" y="797661"/>
            <a:ext cx="13681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55776" y="404664"/>
            <a:ext cx="223224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9887" y="2492896"/>
            <a:ext cx="4490105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dirty="0" smtClean="0">
                <a:latin typeface="Arial Black" panose="020B0A04020102020204" pitchFamily="34" charset="0"/>
              </a:rPr>
              <a:t>В новом доме нет однокомнатных квартир, тогда 70% всех квартир дома двухкомнатные квартиры, остальные квартиры трехкомнатные.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Сколько всего квартир в доме</a:t>
            </a:r>
            <a:r>
              <a:rPr lang="ru-RU" sz="2400" dirty="0" smtClean="0">
                <a:latin typeface="Arial Black" panose="020B0A04020102020204" pitchFamily="34" charset="0"/>
              </a:rPr>
              <a:t>, если в нем 153 трехкомнатных квартир?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004047" y="2492896"/>
            <a:ext cx="3960441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dirty="0" smtClean="0">
                <a:latin typeface="Arial Black" panose="020B0A04020102020204" pitchFamily="34" charset="0"/>
              </a:rPr>
              <a:t>В новом доме 15%  однокомнатные квартиры,</a:t>
            </a:r>
            <a:r>
              <a:rPr lang="ru-RU" sz="24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smtClean="0">
                <a:latin typeface="Arial Black" panose="020B0A04020102020204" pitchFamily="34" charset="0"/>
              </a:rPr>
              <a:t>двухкомнатные и трехкомнатные квартиры.  Сколько всего квартир в доме?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4518136" y="2708920"/>
            <a:ext cx="0" cy="324036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Стрелка вниз 11">
            <a:hlinkClick r:id="" action="ppaction://noaction"/>
          </p:cNvPr>
          <p:cNvSpPr/>
          <p:nvPr/>
        </p:nvSpPr>
        <p:spPr>
          <a:xfrm>
            <a:off x="1806020" y="6049268"/>
            <a:ext cx="64807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853692" y="3654003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2400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929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16632"/>
            <a:ext cx="6275040" cy="1700808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>
                <a:latin typeface="Arial Black" panose="020B0A04020102020204" pitchFamily="34" charset="0"/>
              </a:rPr>
              <a:t>В новом доме нет однокомнатных квартир, тогда 70% всех квартир дома двухкомнатные квартиры, остальные квартиры трехкомнатные. </a:t>
            </a: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Сколько всего квартир в доме</a:t>
            </a:r>
            <a:r>
              <a:rPr lang="ru-RU" sz="2000" dirty="0">
                <a:latin typeface="Arial Black" panose="020B0A04020102020204" pitchFamily="34" charset="0"/>
              </a:rPr>
              <a:t>, если в нем 153 трехкомнатные квартиры</a:t>
            </a:r>
            <a:r>
              <a:rPr lang="ru-RU" sz="2000" dirty="0" smtClean="0">
                <a:latin typeface="Arial Black" panose="020B0A04020102020204" pitchFamily="34" charset="0"/>
              </a:rPr>
              <a:t>?</a:t>
            </a: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707191"/>
              </p:ext>
            </p:extLst>
          </p:nvPr>
        </p:nvGraphicFramePr>
        <p:xfrm>
          <a:off x="1331640" y="1916832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квартиры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двухкомнатные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70%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трехкомнатные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7504" y="364502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1) 100% - 70% = 30%(дома) составляют                    трехкомнатные квартиры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330" y="4476021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2) 153 : 30 = 5,1 (квартиры )составляет  1%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330" y="4970496"/>
            <a:ext cx="6275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3) 5,1 · 100 = 510 (квартир) в доме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07504" y="1772816"/>
            <a:ext cx="87129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66105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88640"/>
            <a:ext cx="6552728" cy="19168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>
                <a:latin typeface="Arial Black" panose="020B0A04020102020204" pitchFamily="34" charset="0"/>
              </a:rPr>
              <a:t>В новом доме 15% - это однокомнатные квартиры, а 70% остатка двухкомнатные квартиры, остальные квартиры трехкомнатные. Сколько всего квартир в доме, если в нем 153 трехкомнатные квартиры?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292080" y="797661"/>
            <a:ext cx="136815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55776" y="404664"/>
            <a:ext cx="223224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9887" y="2492896"/>
            <a:ext cx="4490105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dirty="0" smtClean="0">
                <a:latin typeface="Arial Black" panose="020B0A04020102020204" pitchFamily="34" charset="0"/>
              </a:rPr>
              <a:t>В новом доме нет однокомнатных квартир, тогда 70% всех квартир дома двухкомнатные квартиры, остальные квартиры трехкомнатные.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Сколько всего квартир в доме</a:t>
            </a:r>
            <a:r>
              <a:rPr lang="ru-RU" sz="2400" dirty="0" smtClean="0">
                <a:latin typeface="Arial Black" panose="020B0A04020102020204" pitchFamily="34" charset="0"/>
              </a:rPr>
              <a:t>, если в нем 153 трехкомнатные квартиры?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004047" y="2492896"/>
            <a:ext cx="3960441" cy="35283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dirty="0" smtClean="0">
                <a:latin typeface="Arial Black" panose="020B0A04020102020204" pitchFamily="34" charset="0"/>
              </a:rPr>
              <a:t>В новом доме 15%  однокомнатные квартиры,</a:t>
            </a:r>
            <a:r>
              <a:rPr lang="ru-RU" sz="24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smtClean="0">
                <a:latin typeface="Arial Black" panose="020B0A04020102020204" pitchFamily="34" charset="0"/>
              </a:rPr>
              <a:t>двухкомнатные и трехкомнатные квартиры.  Сколько всего квартир в доме?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4518136" y="2708920"/>
            <a:ext cx="0" cy="324036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Стрелка вниз 11">
            <a:hlinkClick r:id="" action="ppaction://noaction"/>
          </p:cNvPr>
          <p:cNvSpPr/>
          <p:nvPr/>
        </p:nvSpPr>
        <p:spPr>
          <a:xfrm>
            <a:off x="1835696" y="5805264"/>
            <a:ext cx="64807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>
            <a:hlinkClick r:id="" action="ppaction://noaction"/>
          </p:cNvPr>
          <p:cNvSpPr/>
          <p:nvPr/>
        </p:nvSpPr>
        <p:spPr>
          <a:xfrm>
            <a:off x="6332276" y="5733256"/>
            <a:ext cx="64807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6768244" y="3654003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510</a:t>
            </a:r>
            <a:endParaRPr lang="ru-RU" sz="2400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3692" y="3654003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2400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994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0"/>
            <a:ext cx="5649352" cy="1403648"/>
          </a:xfrm>
        </p:spPr>
        <p:txBody>
          <a:bodyPr>
            <a:noAutofit/>
          </a:bodyPr>
          <a:lstStyle/>
          <a:p>
            <a:pPr algn="l"/>
            <a:r>
              <a:rPr lang="ru-RU" sz="2000" dirty="0">
                <a:latin typeface="Arial Black" panose="020B0A04020102020204" pitchFamily="34" charset="0"/>
              </a:rPr>
              <a:t>В новом доме 15%  однокомнатные квартиры, </a:t>
            </a:r>
            <a:r>
              <a:rPr lang="ru-RU" sz="2000" dirty="0" smtClean="0">
                <a:latin typeface="Arial Black" panose="020B0A04020102020204" pitchFamily="34" charset="0"/>
              </a:rPr>
              <a:t>510 двухкомнатные </a:t>
            </a:r>
            <a:r>
              <a:rPr lang="ru-RU" sz="2000" dirty="0">
                <a:latin typeface="Arial Black" panose="020B0A04020102020204" pitchFamily="34" charset="0"/>
              </a:rPr>
              <a:t>и трехкомнатные квартиры.  Сколько всего квартир в доме</a:t>
            </a:r>
            <a:r>
              <a:rPr lang="ru-RU" sz="2000" dirty="0" smtClean="0">
                <a:latin typeface="Arial Black" panose="020B0A04020102020204" pitchFamily="34" charset="0"/>
              </a:rPr>
              <a:t>?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501237"/>
              </p:ext>
            </p:extLst>
          </p:nvPr>
        </p:nvGraphicFramePr>
        <p:xfrm>
          <a:off x="1470248" y="1556792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квартиры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однокомнатные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остальные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 flipV="1">
            <a:off x="0" y="1376772"/>
            <a:ext cx="9036496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1764" y="3229525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4) 100% - 15% = 75%(дома) составляют двухкомнатные и трехкомнатные квартиры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5408" y="4060522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5) 510 : 75 = 6,8 (квартиры) составляет 1%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5408" y="4554048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6) 6,8 · 100 = 680 (квартир) в доме.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4394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8|6.2|34.2|5.2|6.9|6.2|12.3|4.6|2.5|9.8|4.3|5.9|3.8|7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7|1.2|0.6|5.5|3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8.9|9.5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7|1.2|0.6|5.5|3.5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6|6.9|5.1"/>
</p:tagLst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</TotalTime>
  <Words>576</Words>
  <Application>Microsoft Office PowerPoint</Application>
  <PresentationFormat>Экран (4:3)</PresentationFormat>
  <Paragraphs>77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Тема1</vt:lpstr>
      <vt:lpstr>Специальное оформление</vt:lpstr>
      <vt:lpstr>1_Тема1</vt:lpstr>
      <vt:lpstr>1_Специальное оформление</vt:lpstr>
      <vt:lpstr>Найти число по его процентам</vt:lpstr>
      <vt:lpstr>В роще растут дубы, клены и березы. Дубы составляют 15% всех деревьев рощи, клёны – 23%, берёзы – 248. Сколько всего деревьев растет в роще? </vt:lpstr>
      <vt:lpstr>Сплав содержит 61% олова и 39% свинца. Сколько килограммов олова в сплаве, если олова на 9,9 кг больше, чем свинца? Найти массу всего сплава.</vt:lpstr>
      <vt:lpstr>В новом доме 15% - это однокомнатные квартиры, а 70% остатка двухкомнатные квартиры, остальные квартиры трехкомнатные. Сколько всего квартир в доме, если в нем 153 трехкомнатных квартир?</vt:lpstr>
      <vt:lpstr>В новом доме нет однокомнатных квартир, тогда 70% всех квартир дома двухкомнатные квартиры, остальные квартиры трехкомнатные. Сколько всего квартир в доме, если в нем 153 трехкомнатные квартиры?</vt:lpstr>
      <vt:lpstr>В новом доме 15% - это однокомнатные квартиры, а 70% остатка двухкомнатные квартиры, остальные квартиры трехкомнатные. Сколько всего квартир в доме, если в нем 153 трехкомнатные квартиры?</vt:lpstr>
      <vt:lpstr>В новом доме 15%  однокомнатные квартиры, 510 двухкомнатные и трехкомнатные квартиры.  Сколько всего квартир в доме?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Найти число по его процентам</dc:title>
  <dc:creator>Татьяна</dc:creator>
  <cp:lastModifiedBy>Татьяна</cp:lastModifiedBy>
  <cp:revision>1</cp:revision>
  <dcterms:created xsi:type="dcterms:W3CDTF">2020-05-06T21:43:14Z</dcterms:created>
  <dcterms:modified xsi:type="dcterms:W3CDTF">2020-05-06T21:45:11Z</dcterms:modified>
</cp:coreProperties>
</file>