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sldIdLst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28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789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400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749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23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694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30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431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57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041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86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5496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106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901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34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5784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5159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12917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3366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6249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6998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4872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032850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77894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84004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17496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5238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6947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43045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74311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25740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580411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28604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54966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1060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9010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3476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57842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51598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129179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336690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62493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69988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487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7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03"/>
            <a:ext cx="9144000" cy="68401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539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EA320-8479-4BA4-ADE5-517D877F7E0D}" type="datetimeFigureOut">
              <a:rPr lang="ru-RU" smtClean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06D4B-CA49-4FEA-B481-160DCBAD0E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7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03"/>
            <a:ext cx="9144000" cy="68401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1EDC-A2B1-4467-8D3F-4DFD9B83CAD8}" type="datetimeFigureOut">
              <a:rPr lang="uk-UA" smtClean="0"/>
              <a:t>05.05.2020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539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2" Type="http://schemas.microsoft.com/office/2007/relationships/media" Target="../media/media2.wav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2" Type="http://schemas.microsoft.com/office/2007/relationships/media" Target="../media/media3.wav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3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Найти число по его процентам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Урок 3</a:t>
            </a:r>
            <a:endParaRPr lang="ru-RU" dirty="0"/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369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73"/>
    </mc:Choice>
    <mc:Fallback>
      <p:transition spd="slow" advTm="7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Найти число, если 54% этого  числа равны 81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2899059"/>
              </p:ext>
            </p:extLst>
          </p:nvPr>
        </p:nvGraphicFramePr>
        <p:xfrm>
          <a:off x="457200" y="1600200"/>
          <a:ext cx="61722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число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%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Часть числа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81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54%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Число 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?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100%</a:t>
                      </a:r>
                      <a:endParaRPr lang="ru-RU" sz="2400" b="1" dirty="0"/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>
            <a:off x="467544" y="1412776"/>
            <a:ext cx="83529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55501" y="4221088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2) 1,5 · 100 = 150 – искомое число 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544" y="3429000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1) 81 : 54 = 1,5 – составляет 1% 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23728" y="4941168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i="1" dirty="0" smtClean="0">
                <a:latin typeface="Arial Black" panose="020B0A04020102020204" pitchFamily="34" charset="0"/>
              </a:rPr>
              <a:t>Ответ: 150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83568" y="4461310"/>
            <a:ext cx="676875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Правая фигурная скобка 16"/>
          <p:cNvSpPr/>
          <p:nvPr/>
        </p:nvSpPr>
        <p:spPr>
          <a:xfrm rot="5400000">
            <a:off x="3511334" y="1777562"/>
            <a:ext cx="1113220" cy="6768752"/>
          </a:xfrm>
          <a:prstGeom prst="rightBrac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3517032" y="5813650"/>
            <a:ext cx="1101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100%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17032" y="6259967"/>
            <a:ext cx="1801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100частей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sp>
        <p:nvSpPr>
          <p:cNvPr id="20" name="Правая фигурная скобка 19"/>
          <p:cNvSpPr/>
          <p:nvPr/>
        </p:nvSpPr>
        <p:spPr>
          <a:xfrm rot="16200000">
            <a:off x="2446811" y="2120097"/>
            <a:ext cx="577970" cy="4104456"/>
          </a:xfrm>
          <a:prstGeom prst="rightBrac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2267744" y="3356992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92D050"/>
                </a:solidFill>
              </a:rPr>
              <a:t>54%</a:t>
            </a:r>
            <a:endParaRPr lang="ru-RU" sz="2400" b="1" i="1" dirty="0">
              <a:solidFill>
                <a:srgbClr val="92D05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20987" y="3349682"/>
            <a:ext cx="1497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92D050"/>
                </a:solidFill>
              </a:rPr>
              <a:t>54 части</a:t>
            </a:r>
            <a:endParaRPr lang="ru-RU" sz="2400" b="1" i="1" dirty="0">
              <a:solidFill>
                <a:srgbClr val="92D05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20987" y="3356992"/>
            <a:ext cx="674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92D050"/>
                </a:solidFill>
              </a:rPr>
              <a:t>81</a:t>
            </a:r>
            <a:endParaRPr lang="ru-RU" sz="2400" b="1" i="1" dirty="0">
              <a:solidFill>
                <a:srgbClr val="92D050"/>
              </a:solidFill>
            </a:endParaRPr>
          </a:p>
        </p:txBody>
      </p:sp>
      <p:pic>
        <p:nvPicPr>
          <p:cNvPr id="26" name="Звук 2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187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110"/>
    </mc:Choice>
    <mc:Fallback>
      <p:transition spd="slow" advTm="107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0" grpId="0"/>
      <p:bldP spid="11" grpId="0"/>
      <p:bldP spid="12" grpId="0"/>
      <p:bldP spid="17" grpId="0" animBg="1"/>
      <p:bldP spid="17" grpId="1" animBg="1"/>
      <p:bldP spid="18" grpId="0"/>
      <p:bldP spid="18" grpId="1"/>
      <p:bldP spid="19" grpId="0"/>
      <p:bldP spid="19" grpId="1"/>
      <p:bldP spid="20" grpId="0" animBg="1"/>
      <p:bldP spid="20" grpId="1" animBg="1"/>
      <p:bldP spid="21" grpId="0"/>
      <p:bldP spid="21" grpId="1"/>
      <p:bldP spid="22" grpId="0"/>
      <p:bldP spid="22" grpId="1"/>
      <p:bldP spid="22" grpId="2"/>
      <p:bldP spid="23" grpId="0"/>
      <p:bldP spid="2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274638"/>
            <a:ext cx="6419056" cy="1143000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/>
              <a:t>В сливочном мороженом 14% сахара. Сколько килограммов мороженного изготовили, если взяли 49 кг сахара?</a:t>
            </a:r>
            <a:endParaRPr lang="ru-RU" sz="2800" b="1" dirty="0"/>
          </a:p>
        </p:txBody>
      </p:sp>
      <p:graphicFrame>
        <p:nvGraphicFramePr>
          <p:cNvPr id="4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2854975"/>
              </p:ext>
            </p:extLst>
          </p:nvPr>
        </p:nvGraphicFramePr>
        <p:xfrm>
          <a:off x="457200" y="1600200"/>
          <a:ext cx="61722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кг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%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Сахар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49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14%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Мороженое 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?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100%</a:t>
                      </a:r>
                      <a:endParaRPr lang="ru-RU" sz="2400" b="1" dirty="0"/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5" name="Прямая соединительная линия 4"/>
          <p:cNvCxnSpPr/>
          <p:nvPr/>
        </p:nvCxnSpPr>
        <p:spPr>
          <a:xfrm>
            <a:off x="467544" y="1412776"/>
            <a:ext cx="83529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67544" y="3429000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1) Сколько составляет 1%? 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4077072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Arial Black" panose="020B0A04020102020204" pitchFamily="34" charset="0"/>
              </a:rPr>
              <a:t>49 : 14 = 3,5(кг)  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2015" y="4725143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2) Сколько составляет 100%?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5688" y="4725143"/>
            <a:ext cx="7922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2) Сколько изготовили мороженого?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4629" y="5301208"/>
            <a:ext cx="7922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Arial Black" panose="020B0A04020102020204" pitchFamily="34" charset="0"/>
              </a:rPr>
              <a:t>3,5 · 100 = 350(кг)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598" y="6093296"/>
            <a:ext cx="7922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i="1" dirty="0" smtClean="0">
                <a:latin typeface="Arial Black" panose="020B0A04020102020204" pitchFamily="34" charset="0"/>
              </a:rPr>
              <a:t>Ответ: 350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pic>
        <p:nvPicPr>
          <p:cNvPr id="18" name="Звук 1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101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115"/>
    </mc:Choice>
    <mc:Fallback>
      <p:transition spd="slow" advTm="92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8" grpId="1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9776"/>
            <a:ext cx="7139136" cy="1143000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/>
              <a:t>За день рабочий изготовил 48 деталей, что составляет  120% плана. Сколько деталей должно быть изготовлено по плану?</a:t>
            </a:r>
            <a:endParaRPr lang="ru-RU" sz="2800" b="1" dirty="0"/>
          </a:p>
        </p:txBody>
      </p:sp>
      <p:graphicFrame>
        <p:nvGraphicFramePr>
          <p:cNvPr id="4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4552647"/>
              </p:ext>
            </p:extLst>
          </p:nvPr>
        </p:nvGraphicFramePr>
        <p:xfrm>
          <a:off x="457200" y="1600200"/>
          <a:ext cx="61722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детали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%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Изготовил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48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120%</a:t>
                      </a:r>
                      <a:endParaRPr lang="ru-RU" sz="2400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План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?</a:t>
                      </a:r>
                      <a:endParaRPr lang="ru-RU" sz="2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100%</a:t>
                      </a:r>
                      <a:endParaRPr lang="ru-RU" sz="2400" b="1" dirty="0"/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5" name="Прямая соединительная линия 4"/>
          <p:cNvCxnSpPr/>
          <p:nvPr/>
        </p:nvCxnSpPr>
        <p:spPr>
          <a:xfrm>
            <a:off x="467544" y="1412776"/>
            <a:ext cx="83529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67544" y="3429000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1) 48 : 120 = 0,4 (детали) составляет 1%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2015" y="4005064"/>
            <a:ext cx="7922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2) 0,4 · 100 = 40 (деталей) план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544" y="4797152"/>
            <a:ext cx="7922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i="1" dirty="0" smtClean="0">
                <a:latin typeface="Arial Black" panose="020B0A04020102020204" pitchFamily="34" charset="0"/>
              </a:rPr>
              <a:t>Ответ: 40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pic>
        <p:nvPicPr>
          <p:cNvPr id="12" name="Звук 1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35367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481"/>
    </mc:Choice>
    <mc:Fallback>
      <p:transition spd="slow" advTm="564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6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Алгоритм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332855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4400" b="1" i="1" dirty="0" smtClean="0">
                <a:solidFill>
                  <a:srgbClr val="FF0000"/>
                </a:solidFill>
              </a:rPr>
              <a:t>Составить краткую запись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4400" b="1" i="1" dirty="0" smtClean="0">
                <a:solidFill>
                  <a:srgbClr val="FF0000"/>
                </a:solidFill>
              </a:rPr>
              <a:t>Найти 1%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4400" b="1" i="1" dirty="0" smtClean="0">
                <a:solidFill>
                  <a:srgbClr val="FF0000"/>
                </a:solidFill>
              </a:rPr>
              <a:t>Умножить на 100%</a:t>
            </a:r>
          </a:p>
          <a:p>
            <a:pPr marL="514350" indent="-514350">
              <a:buFont typeface="+mj-lt"/>
              <a:buAutoNum type="arabicParenR"/>
            </a:pPr>
            <a:endParaRPr lang="ru-RU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arenR"/>
            </a:pP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09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1"/>
    </mc:Choice>
    <mc:Fallback>
      <p:transition spd="slow" advTm="27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20.5|6.2|6|2.3|2.6|5.9|18.6|3.7|10|9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1|6.3|4.2|35.2|9.8|3.3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25.8|8.2|6.6"/>
</p:tagLst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</TotalTime>
  <Words>190</Words>
  <Application>Microsoft Office PowerPoint</Application>
  <PresentationFormat>Экран (4:3)</PresentationFormat>
  <Paragraphs>50</Paragraphs>
  <Slides>5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Тема1</vt:lpstr>
      <vt:lpstr>Специальное оформление</vt:lpstr>
      <vt:lpstr>1_Тема1</vt:lpstr>
      <vt:lpstr>1_Специальное оформление</vt:lpstr>
      <vt:lpstr>Найти число по его процентам</vt:lpstr>
      <vt:lpstr>Найти число, если 54% этого  числа равны 81</vt:lpstr>
      <vt:lpstr>В сливочном мороженом 14% сахара. Сколько килограммов мороженного изготовили, если взяли 49 кг сахара?</vt:lpstr>
      <vt:lpstr>За день рабочий изготовил 48 деталей, что составляет  120% плана. Сколько деталей должно быть изготовлено по плану?</vt:lpstr>
      <vt:lpstr>Алгоритм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Найти число по его процентам</dc:title>
  <dc:creator>Татьяна</dc:creator>
  <cp:lastModifiedBy>Татьяна</cp:lastModifiedBy>
  <cp:revision>1</cp:revision>
  <dcterms:created xsi:type="dcterms:W3CDTF">2020-05-05T07:54:21Z</dcterms:created>
  <dcterms:modified xsi:type="dcterms:W3CDTF">2020-05-05T07:55:46Z</dcterms:modified>
</cp:coreProperties>
</file>