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451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278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460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68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78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237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742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22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700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502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263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C3F4D-EC29-4D5D-9F0D-BCCC0B57CC9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15F8E-F7BA-435A-B6DB-D261649BA0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351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Приближенное частное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5" y="3614325"/>
            <a:ext cx="591868" cy="3894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000" b="1" dirty="0" smtClean="0"/>
              <a:t>50</a:t>
            </a:r>
            <a:endParaRPr lang="ru-RU" sz="3000" b="1" dirty="0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1007604" y="2694620"/>
            <a:ext cx="0" cy="2246548"/>
          </a:xfrm>
          <a:prstGeom prst="line">
            <a:avLst/>
          </a:prstGeom>
          <a:ln>
            <a:prstDash val="lg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Объект 2"/>
          <p:cNvSpPr txBox="1">
            <a:spLocks/>
          </p:cNvSpPr>
          <p:nvPr/>
        </p:nvSpPr>
        <p:spPr>
          <a:xfrm>
            <a:off x="529208" y="1268760"/>
            <a:ext cx="2026568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53</a:t>
            </a:r>
            <a:r>
              <a:rPr lang="en-US" b="1" dirty="0" smtClean="0"/>
              <a:t> </a:t>
            </a:r>
            <a:r>
              <a:rPr lang="ru-RU" b="1" dirty="0" smtClean="0"/>
              <a:t>: </a:t>
            </a:r>
            <a:r>
              <a:rPr lang="en-US" b="1" dirty="0" smtClean="0"/>
              <a:t>1</a:t>
            </a:r>
            <a:r>
              <a:rPr lang="ru-RU" b="1" dirty="0" smtClean="0"/>
              <a:t>01</a:t>
            </a:r>
            <a:r>
              <a:rPr lang="en-US" b="1" dirty="0" smtClean="0"/>
              <a:t> </a:t>
            </a:r>
            <a:r>
              <a:rPr lang="ru-RU" b="1" dirty="0" smtClean="0"/>
              <a:t>=</a:t>
            </a:r>
            <a:endParaRPr lang="ru-RU" b="1" dirty="0"/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2277042" y="3116394"/>
            <a:ext cx="413451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b="1" dirty="0" smtClean="0"/>
              <a:t>0</a:t>
            </a:r>
            <a:endParaRPr lang="ru-RU" b="1" dirty="0"/>
          </a:p>
        </p:txBody>
      </p:sp>
      <p:grpSp>
        <p:nvGrpSpPr>
          <p:cNvPr id="17" name="Группа 16"/>
          <p:cNvGrpSpPr/>
          <p:nvPr/>
        </p:nvGrpSpPr>
        <p:grpSpPr>
          <a:xfrm>
            <a:off x="395537" y="2571316"/>
            <a:ext cx="2967618" cy="1246578"/>
            <a:chOff x="395537" y="2571316"/>
            <a:chExt cx="2967618" cy="1246578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2191086" y="2673305"/>
              <a:ext cx="1172069" cy="936104"/>
              <a:chOff x="2186437" y="2599060"/>
              <a:chExt cx="729379" cy="936104"/>
            </a:xfrm>
          </p:grpSpPr>
          <p:cxnSp>
            <p:nvCxnSpPr>
              <p:cNvPr id="6" name="Прямая соединительная линия 5"/>
              <p:cNvCxnSpPr/>
              <p:nvPr/>
            </p:nvCxnSpPr>
            <p:spPr>
              <a:xfrm>
                <a:off x="2186437" y="2599060"/>
                <a:ext cx="0" cy="936104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Прямая соединительная линия 8"/>
              <p:cNvCxnSpPr/>
              <p:nvPr/>
            </p:nvCxnSpPr>
            <p:spPr>
              <a:xfrm>
                <a:off x="2195736" y="2996952"/>
                <a:ext cx="720080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2" name="Объект 2"/>
            <p:cNvSpPr txBox="1">
              <a:spLocks/>
            </p:cNvSpPr>
            <p:nvPr/>
          </p:nvSpPr>
          <p:spPr>
            <a:xfrm>
              <a:off x="2191086" y="2571316"/>
              <a:ext cx="925701" cy="60466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ru-RU" b="1" dirty="0" smtClean="0"/>
                <a:t>101</a:t>
              </a:r>
              <a:endParaRPr lang="ru-RU" b="1" dirty="0"/>
            </a:p>
          </p:txBody>
        </p:sp>
        <p:sp>
          <p:nvSpPr>
            <p:cNvPr id="16" name="Объект 2"/>
            <p:cNvSpPr txBox="1">
              <a:spLocks/>
            </p:cNvSpPr>
            <p:nvPr/>
          </p:nvSpPr>
          <p:spPr>
            <a:xfrm>
              <a:off x="395537" y="2936015"/>
              <a:ext cx="581718" cy="46710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en-US" b="1" dirty="0" smtClean="0"/>
                <a:t>  </a:t>
              </a:r>
              <a:r>
                <a:rPr lang="ru-RU" b="1" dirty="0" smtClean="0"/>
                <a:t>0</a:t>
              </a:r>
              <a:endParaRPr lang="ru-RU" b="1" dirty="0"/>
            </a:p>
          </p:txBody>
        </p:sp>
        <p:cxnSp>
          <p:nvCxnSpPr>
            <p:cNvPr id="18" name="Прямая соединительная линия 17"/>
            <p:cNvCxnSpPr/>
            <p:nvPr/>
          </p:nvCxnSpPr>
          <p:spPr>
            <a:xfrm>
              <a:off x="395537" y="3284984"/>
              <a:ext cx="504055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Объект 2"/>
            <p:cNvSpPr txBox="1">
              <a:spLocks/>
            </p:cNvSpPr>
            <p:nvPr/>
          </p:nvSpPr>
          <p:spPr>
            <a:xfrm>
              <a:off x="395537" y="3350789"/>
              <a:ext cx="657949" cy="46710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ru-RU" b="1" dirty="0" smtClean="0"/>
                <a:t>53</a:t>
              </a:r>
              <a:endParaRPr lang="ru-RU" b="1" dirty="0"/>
            </a:p>
          </p:txBody>
        </p:sp>
      </p:grpSp>
      <p:sp>
        <p:nvSpPr>
          <p:cNvPr id="22" name="Объект 2"/>
          <p:cNvSpPr txBox="1">
            <a:spLocks/>
          </p:cNvSpPr>
          <p:nvPr/>
        </p:nvSpPr>
        <p:spPr>
          <a:xfrm>
            <a:off x="2560425" y="3150421"/>
            <a:ext cx="413451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>
                <a:solidFill>
                  <a:srgbClr val="FF0000"/>
                </a:solidFill>
              </a:rPr>
              <a:t>,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4" name="Объект 2"/>
          <p:cNvSpPr txBox="1">
            <a:spLocks/>
          </p:cNvSpPr>
          <p:nvPr/>
        </p:nvSpPr>
        <p:spPr>
          <a:xfrm>
            <a:off x="1028024" y="3623145"/>
            <a:ext cx="325309" cy="3894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3000" b="1" dirty="0" smtClean="0"/>
              <a:t>5</a:t>
            </a:r>
            <a:endParaRPr lang="ru-RU" sz="3000" b="1" dirty="0"/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 flipV="1">
            <a:off x="529208" y="4055053"/>
            <a:ext cx="762844" cy="72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Объект 2"/>
          <p:cNvSpPr txBox="1">
            <a:spLocks/>
          </p:cNvSpPr>
          <p:nvPr/>
        </p:nvSpPr>
        <p:spPr>
          <a:xfrm>
            <a:off x="2690492" y="3133953"/>
            <a:ext cx="945404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5247</a:t>
            </a:r>
            <a:endParaRPr lang="ru-RU" b="1" dirty="0"/>
          </a:p>
        </p:txBody>
      </p:sp>
      <p:sp>
        <p:nvSpPr>
          <p:cNvPr id="30" name="Объект 2"/>
          <p:cNvSpPr txBox="1">
            <a:spLocks/>
          </p:cNvSpPr>
          <p:nvPr/>
        </p:nvSpPr>
        <p:spPr>
          <a:xfrm>
            <a:off x="1011560" y="4937590"/>
            <a:ext cx="793912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b="1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95535" y="2564904"/>
            <a:ext cx="1071401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53</a:t>
            </a:r>
            <a:endParaRPr lang="ru-RU" b="1" dirty="0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1131240" y="5583503"/>
            <a:ext cx="50405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7" name="Объект 2"/>
          <p:cNvSpPr txBox="1">
            <a:spLocks/>
          </p:cNvSpPr>
          <p:nvPr/>
        </p:nvSpPr>
        <p:spPr>
          <a:xfrm>
            <a:off x="1097795" y="2654498"/>
            <a:ext cx="413451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b="1" dirty="0" smtClean="0"/>
              <a:t>0</a:t>
            </a:r>
            <a:endParaRPr lang="ru-RU" b="1" dirty="0"/>
          </a:p>
        </p:txBody>
      </p:sp>
      <p:sp>
        <p:nvSpPr>
          <p:cNvPr id="68" name="Объект 2"/>
          <p:cNvSpPr txBox="1">
            <a:spLocks/>
          </p:cNvSpPr>
          <p:nvPr/>
        </p:nvSpPr>
        <p:spPr>
          <a:xfrm>
            <a:off x="1053485" y="3303164"/>
            <a:ext cx="413451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b="1" dirty="0" smtClean="0"/>
              <a:t>0</a:t>
            </a:r>
            <a:endParaRPr lang="ru-RU" b="1" dirty="0"/>
          </a:p>
        </p:txBody>
      </p:sp>
      <p:sp>
        <p:nvSpPr>
          <p:cNvPr id="69" name="Объект 2"/>
          <p:cNvSpPr txBox="1">
            <a:spLocks/>
          </p:cNvSpPr>
          <p:nvPr/>
        </p:nvSpPr>
        <p:spPr>
          <a:xfrm>
            <a:off x="1312927" y="2654498"/>
            <a:ext cx="413451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b="1" dirty="0" smtClean="0"/>
              <a:t>0</a:t>
            </a:r>
            <a:endParaRPr lang="ru-RU" b="1" dirty="0"/>
          </a:p>
        </p:txBody>
      </p:sp>
      <p:sp>
        <p:nvSpPr>
          <p:cNvPr id="91" name="Объект 2"/>
          <p:cNvSpPr txBox="1">
            <a:spLocks/>
          </p:cNvSpPr>
          <p:nvPr/>
        </p:nvSpPr>
        <p:spPr>
          <a:xfrm>
            <a:off x="1176543" y="4102951"/>
            <a:ext cx="413451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b="1" dirty="0" smtClean="0"/>
              <a:t>0</a:t>
            </a:r>
            <a:endParaRPr lang="ru-RU" b="1" dirty="0"/>
          </a:p>
        </p:txBody>
      </p:sp>
      <p:sp>
        <p:nvSpPr>
          <p:cNvPr id="31" name="Объект 2"/>
          <p:cNvSpPr txBox="1">
            <a:spLocks/>
          </p:cNvSpPr>
          <p:nvPr/>
        </p:nvSpPr>
        <p:spPr>
          <a:xfrm>
            <a:off x="654977" y="4336504"/>
            <a:ext cx="1071401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2  02</a:t>
            </a:r>
            <a:endParaRPr lang="ru-RU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686396" y="4869160"/>
            <a:ext cx="92368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Объект 2"/>
          <p:cNvSpPr txBox="1">
            <a:spLocks/>
          </p:cNvSpPr>
          <p:nvPr/>
        </p:nvSpPr>
        <p:spPr>
          <a:xfrm>
            <a:off x="610648" y="4102951"/>
            <a:ext cx="793912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2  5</a:t>
            </a:r>
            <a:endParaRPr lang="ru-RU" b="1" dirty="0"/>
          </a:p>
        </p:txBody>
      </p:sp>
      <p:sp>
        <p:nvSpPr>
          <p:cNvPr id="36" name="Объект 2"/>
          <p:cNvSpPr txBox="1">
            <a:spLocks/>
          </p:cNvSpPr>
          <p:nvPr/>
        </p:nvSpPr>
        <p:spPr>
          <a:xfrm>
            <a:off x="1005684" y="4869160"/>
            <a:ext cx="793912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480</a:t>
            </a:r>
            <a:endParaRPr lang="ru-RU" b="1" dirty="0"/>
          </a:p>
        </p:txBody>
      </p:sp>
      <p:sp>
        <p:nvSpPr>
          <p:cNvPr id="37" name="Объект 2"/>
          <p:cNvSpPr txBox="1">
            <a:spLocks/>
          </p:cNvSpPr>
          <p:nvPr/>
        </p:nvSpPr>
        <p:spPr>
          <a:xfrm>
            <a:off x="1028024" y="5211671"/>
            <a:ext cx="793912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404</a:t>
            </a:r>
            <a:endParaRPr lang="ru-RU" b="1" dirty="0"/>
          </a:p>
        </p:txBody>
      </p:sp>
      <p:sp>
        <p:nvSpPr>
          <p:cNvPr id="38" name="Объект 2"/>
          <p:cNvSpPr txBox="1">
            <a:spLocks/>
          </p:cNvSpPr>
          <p:nvPr/>
        </p:nvSpPr>
        <p:spPr>
          <a:xfrm>
            <a:off x="1284048" y="5607821"/>
            <a:ext cx="793912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760</a:t>
            </a:r>
            <a:endParaRPr lang="ru-RU" b="1" dirty="0"/>
          </a:p>
        </p:txBody>
      </p:sp>
      <p:sp>
        <p:nvSpPr>
          <p:cNvPr id="39" name="Объект 2"/>
          <p:cNvSpPr txBox="1">
            <a:spLocks/>
          </p:cNvSpPr>
          <p:nvPr/>
        </p:nvSpPr>
        <p:spPr>
          <a:xfrm>
            <a:off x="1302819" y="5949280"/>
            <a:ext cx="793912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707</a:t>
            </a:r>
            <a:endParaRPr lang="ru-RU" b="1" dirty="0"/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>
            <a:off x="1353353" y="6309320"/>
            <a:ext cx="62635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2" name="Объект 2"/>
          <p:cNvSpPr txBox="1">
            <a:spLocks/>
          </p:cNvSpPr>
          <p:nvPr/>
        </p:nvSpPr>
        <p:spPr>
          <a:xfrm>
            <a:off x="1542492" y="6309320"/>
            <a:ext cx="793912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53</a:t>
            </a:r>
            <a:endParaRPr lang="ru-RU" b="1" dirty="0"/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4067944" y="3288156"/>
            <a:ext cx="3600400" cy="751889"/>
          </a:xfrm>
          <a:prstGeom prst="wedgeRoundRectCallout">
            <a:avLst>
              <a:gd name="adj1" fmla="val -65020"/>
              <a:gd name="adj2" fmla="val -3855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Приближенное частное</a:t>
            </a:r>
            <a:endParaRPr lang="ru-RU" sz="2000" b="1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Скругленная прямоугольная выноска 43"/>
          <p:cNvSpPr/>
          <p:nvPr/>
        </p:nvSpPr>
        <p:spPr>
          <a:xfrm>
            <a:off x="2745094" y="5933375"/>
            <a:ext cx="3600400" cy="751889"/>
          </a:xfrm>
          <a:prstGeom prst="wedgeRoundRectCallout">
            <a:avLst>
              <a:gd name="adj1" fmla="val -65020"/>
              <a:gd name="adj2" fmla="val -3855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Продолжать можно бесконечно</a:t>
            </a:r>
            <a:endParaRPr lang="ru-RU" sz="2000" b="1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Объект 2"/>
          <p:cNvSpPr txBox="1">
            <a:spLocks/>
          </p:cNvSpPr>
          <p:nvPr/>
        </p:nvSpPr>
        <p:spPr bwMode="auto">
          <a:xfrm>
            <a:off x="2276475" y="1268413"/>
            <a:ext cx="2151509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Arial" charset="0"/>
              <a:buNone/>
            </a:pPr>
            <a:r>
              <a:rPr lang="en-US" altLang="ru-RU" b="1" dirty="0" smtClean="0"/>
              <a:t>0,5247…..</a:t>
            </a:r>
            <a:endParaRPr lang="ru-RU" altLang="ru-RU" b="1" dirty="0"/>
          </a:p>
        </p:txBody>
      </p:sp>
    </p:spTree>
    <p:extLst>
      <p:ext uri="{BB962C8B-B14F-4D97-AF65-F5344CB8AC3E}">
        <p14:creationId xmlns:p14="http://schemas.microsoft.com/office/powerpoint/2010/main" val="3974959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9" grpId="0"/>
      <p:bldP spid="22" grpId="0"/>
      <p:bldP spid="24" grpId="0"/>
      <p:bldP spid="29" grpId="0"/>
      <p:bldP spid="30" grpId="0"/>
      <p:bldP spid="4" grpId="0"/>
      <p:bldP spid="67" grpId="0"/>
      <p:bldP spid="68" grpId="0"/>
      <p:bldP spid="69" grpId="0"/>
      <p:bldP spid="91" grpId="0"/>
      <p:bldP spid="31" grpId="0"/>
      <p:bldP spid="35" grpId="0"/>
      <p:bldP spid="36" grpId="0"/>
      <p:bldP spid="37" grpId="0"/>
      <p:bldP spid="38" grpId="0"/>
      <p:bldP spid="39" grpId="0"/>
      <p:bldP spid="42" grpId="0"/>
      <p:bldP spid="13" grpId="0" animBg="1"/>
      <p:bldP spid="44" grpId="0" animBg="1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Приближенное частное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51443" y="2194562"/>
                <a:ext cx="432048" cy="720080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dirty="0" smtClean="0"/>
                  <a:t>  </a:t>
                </a: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51443" y="2194562"/>
                <a:ext cx="432048" cy="720080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Объект 2"/>
          <p:cNvSpPr txBox="1">
            <a:spLocks/>
          </p:cNvSpPr>
          <p:nvPr/>
        </p:nvSpPr>
        <p:spPr>
          <a:xfrm>
            <a:off x="467544" y="1870526"/>
            <a:ext cx="1800200" cy="6480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/>
              <a:t>Решение. 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Объект 2"/>
              <p:cNvSpPr txBox="1">
                <a:spLocks/>
              </p:cNvSpPr>
              <p:nvPr/>
            </p:nvSpPr>
            <p:spPr>
              <a:xfrm>
                <a:off x="323528" y="1157664"/>
                <a:ext cx="8229600" cy="72008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6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mtClean="0">
                          <a:latin typeface="Cambria Math"/>
                        </a:rPr>
                        <m:t>П</m:t>
                      </m:r>
                      <m:r>
                        <a:rPr lang="ru-RU" b="0" i="0" smtClean="0">
                          <a:latin typeface="Cambria Math"/>
                        </a:rPr>
                        <m:t>р</m:t>
                      </m:r>
                      <m:r>
                        <a:rPr lang="ru-RU" i="1" smtClean="0">
                          <a:latin typeface="Cambria Math"/>
                        </a:rPr>
                        <m:t>едставить </m:t>
                      </m:r>
                      <m:f>
                        <m:fPr>
                          <m:ctrlPr>
                            <a:rPr lang="ru-RU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ru-RU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ru-RU" i="1" smtClean="0">
                          <a:latin typeface="Cambria Math"/>
                        </a:rPr>
                        <m:t> в виде десятичной дроби с точностью до одной сотой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5" name="Объек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157664"/>
                <a:ext cx="8229600" cy="72008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Группа 5"/>
          <p:cNvGrpSpPr/>
          <p:nvPr/>
        </p:nvGrpSpPr>
        <p:grpSpPr>
          <a:xfrm>
            <a:off x="1295928" y="3243559"/>
            <a:ext cx="2844025" cy="3477862"/>
            <a:chOff x="723633" y="2094937"/>
            <a:chExt cx="2791009" cy="3477862"/>
          </a:xfrm>
        </p:grpSpPr>
        <p:sp>
          <p:nvSpPr>
            <p:cNvPr id="7" name="Объект 2"/>
            <p:cNvSpPr txBox="1">
              <a:spLocks/>
            </p:cNvSpPr>
            <p:nvPr/>
          </p:nvSpPr>
          <p:spPr>
            <a:xfrm>
              <a:off x="751868" y="2285300"/>
              <a:ext cx="360619" cy="51079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1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ru-RU" b="1" dirty="0" smtClean="0"/>
                <a:t>2</a:t>
              </a:r>
              <a:endParaRPr lang="ru-RU" b="1" dirty="0"/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2362513" y="2094937"/>
              <a:ext cx="1152129" cy="1108720"/>
              <a:chOff x="6693398" y="2158735"/>
              <a:chExt cx="1152129" cy="1108720"/>
            </a:xfrm>
          </p:grpSpPr>
          <p:grpSp>
            <p:nvGrpSpPr>
              <p:cNvPr id="17" name="Группа 16"/>
              <p:cNvGrpSpPr/>
              <p:nvPr/>
            </p:nvGrpSpPr>
            <p:grpSpPr>
              <a:xfrm>
                <a:off x="6693399" y="2331351"/>
                <a:ext cx="720080" cy="936104"/>
                <a:chOff x="2195736" y="2564904"/>
                <a:chExt cx="720080" cy="936104"/>
              </a:xfrm>
            </p:grpSpPr>
            <p:cxnSp>
              <p:nvCxnSpPr>
                <p:cNvPr id="19" name="Прямая соединительная линия 18"/>
                <p:cNvCxnSpPr/>
                <p:nvPr/>
              </p:nvCxnSpPr>
              <p:spPr>
                <a:xfrm>
                  <a:off x="2195736" y="2564904"/>
                  <a:ext cx="0" cy="936104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Прямая соединительная линия 19"/>
                <p:cNvCxnSpPr/>
                <p:nvPr/>
              </p:nvCxnSpPr>
              <p:spPr>
                <a:xfrm>
                  <a:off x="2195736" y="2996952"/>
                  <a:ext cx="720080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Объект 2"/>
              <p:cNvSpPr txBox="1">
                <a:spLocks/>
              </p:cNvSpPr>
              <p:nvPr/>
            </p:nvSpPr>
            <p:spPr>
              <a:xfrm>
                <a:off x="6693398" y="2158735"/>
                <a:ext cx="1152129" cy="60466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sz="3000" b="1" dirty="0" smtClean="0"/>
                  <a:t>3</a:t>
                </a:r>
                <a:endParaRPr lang="ru-RU" sz="3000" b="1" dirty="0"/>
              </a:p>
            </p:txBody>
          </p:sp>
        </p:grpSp>
        <p:sp>
          <p:nvSpPr>
            <p:cNvPr id="9" name="Объект 2"/>
            <p:cNvSpPr txBox="1">
              <a:spLocks/>
            </p:cNvSpPr>
            <p:nvPr/>
          </p:nvSpPr>
          <p:spPr>
            <a:xfrm>
              <a:off x="2462417" y="2699841"/>
              <a:ext cx="1052225" cy="46710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ru-RU" b="1" dirty="0" smtClean="0"/>
                <a:t>0,666</a:t>
              </a:r>
              <a:endParaRPr lang="ru-RU" b="1" dirty="0"/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723633" y="2351361"/>
              <a:ext cx="1494060" cy="2754333"/>
              <a:chOff x="5035920" y="2469448"/>
              <a:chExt cx="1494060" cy="2754333"/>
            </a:xfrm>
          </p:grpSpPr>
          <p:sp>
            <p:nvSpPr>
              <p:cNvPr id="14" name="Объект 2"/>
              <p:cNvSpPr txBox="1">
                <a:spLocks/>
              </p:cNvSpPr>
              <p:nvPr/>
            </p:nvSpPr>
            <p:spPr>
              <a:xfrm>
                <a:off x="5035920" y="2694859"/>
                <a:ext cx="388854" cy="46710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b="1" dirty="0" smtClean="0"/>
                  <a:t>0</a:t>
                </a:r>
                <a:endParaRPr lang="ru-RU" b="1" dirty="0"/>
              </a:p>
            </p:txBody>
          </p:sp>
          <p:cxnSp>
            <p:nvCxnSpPr>
              <p:cNvPr id="15" name="Прямая соединительная линия 14"/>
              <p:cNvCxnSpPr/>
              <p:nvPr/>
            </p:nvCxnSpPr>
            <p:spPr>
              <a:xfrm>
                <a:off x="5172746" y="3084578"/>
                <a:ext cx="504055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6" name="Объект 2"/>
              <p:cNvSpPr txBox="1">
                <a:spLocks/>
              </p:cNvSpPr>
              <p:nvPr/>
            </p:nvSpPr>
            <p:spPr>
              <a:xfrm>
                <a:off x="5182940" y="3535469"/>
                <a:ext cx="657949" cy="46710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b="1" dirty="0" smtClean="0"/>
                  <a:t>1 8</a:t>
                </a:r>
                <a:endParaRPr lang="ru-RU" b="1" dirty="0"/>
              </a:p>
            </p:txBody>
          </p:sp>
          <p:sp>
            <p:nvSpPr>
              <p:cNvPr id="21" name="Объект 2"/>
              <p:cNvSpPr txBox="1">
                <a:spLocks/>
              </p:cNvSpPr>
              <p:nvPr/>
            </p:nvSpPr>
            <p:spPr>
              <a:xfrm>
                <a:off x="5487153" y="2469448"/>
                <a:ext cx="855796" cy="46710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b="1" dirty="0" smtClean="0"/>
                  <a:t>000</a:t>
                </a:r>
                <a:endParaRPr lang="ru-RU" b="1" dirty="0"/>
              </a:p>
            </p:txBody>
          </p:sp>
          <p:sp>
            <p:nvSpPr>
              <p:cNvPr id="22" name="Объект 2"/>
              <p:cNvSpPr txBox="1">
                <a:spLocks/>
              </p:cNvSpPr>
              <p:nvPr/>
            </p:nvSpPr>
            <p:spPr>
              <a:xfrm>
                <a:off x="5172745" y="3130097"/>
                <a:ext cx="657949" cy="46710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b="1" dirty="0" smtClean="0"/>
                  <a:t>2 0</a:t>
                </a:r>
                <a:endParaRPr lang="ru-RU" b="1" dirty="0"/>
              </a:p>
            </p:txBody>
          </p:sp>
          <p:sp>
            <p:nvSpPr>
              <p:cNvPr id="25" name="Объект 2"/>
              <p:cNvSpPr txBox="1">
                <a:spLocks/>
              </p:cNvSpPr>
              <p:nvPr/>
            </p:nvSpPr>
            <p:spPr>
              <a:xfrm>
                <a:off x="5511434" y="4105926"/>
                <a:ext cx="657949" cy="46710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b="1" dirty="0" smtClean="0"/>
                  <a:t>1 8</a:t>
                </a:r>
                <a:endParaRPr lang="ru-RU" b="1" dirty="0"/>
              </a:p>
            </p:txBody>
          </p:sp>
          <p:sp>
            <p:nvSpPr>
              <p:cNvPr id="27" name="Объект 2"/>
              <p:cNvSpPr txBox="1">
                <a:spLocks/>
              </p:cNvSpPr>
              <p:nvPr/>
            </p:nvSpPr>
            <p:spPr>
              <a:xfrm>
                <a:off x="5840890" y="4486697"/>
                <a:ext cx="657949" cy="46710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b="1" dirty="0" smtClean="0"/>
                  <a:t>2 0</a:t>
                </a:r>
                <a:endParaRPr lang="ru-RU" b="1" dirty="0"/>
              </a:p>
            </p:txBody>
          </p:sp>
          <p:sp>
            <p:nvSpPr>
              <p:cNvPr id="28" name="Объект 2"/>
              <p:cNvSpPr txBox="1">
                <a:spLocks/>
              </p:cNvSpPr>
              <p:nvPr/>
            </p:nvSpPr>
            <p:spPr>
              <a:xfrm>
                <a:off x="5872031" y="4756676"/>
                <a:ext cx="657949" cy="46710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b="1" dirty="0" smtClean="0"/>
                  <a:t>1 8</a:t>
                </a:r>
                <a:endParaRPr lang="ru-RU" b="1" dirty="0"/>
              </a:p>
            </p:txBody>
          </p:sp>
        </p:grpSp>
        <p:cxnSp>
          <p:nvCxnSpPr>
            <p:cNvPr id="11" name="Прямая соединительная линия 10"/>
            <p:cNvCxnSpPr/>
            <p:nvPr/>
          </p:nvCxnSpPr>
          <p:spPr>
            <a:xfrm>
              <a:off x="1174866" y="2294108"/>
              <a:ext cx="0" cy="2246548"/>
            </a:xfrm>
            <a:prstGeom prst="line">
              <a:avLst/>
            </a:prstGeom>
            <a:ln>
              <a:prstDash val="lgDash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>
              <a:off x="834506" y="3792546"/>
              <a:ext cx="70985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Объект 2"/>
            <p:cNvSpPr txBox="1">
              <a:spLocks/>
            </p:cNvSpPr>
            <p:nvPr/>
          </p:nvSpPr>
          <p:spPr>
            <a:xfrm>
              <a:off x="1187640" y="3754287"/>
              <a:ext cx="413451" cy="46710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ru-RU" b="1" dirty="0" smtClean="0"/>
                <a:t>2</a:t>
              </a:r>
              <a:endParaRPr lang="ru-RU" b="1" dirty="0"/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>
            <a:xfrm>
              <a:off x="1098207" y="3792546"/>
              <a:ext cx="70985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4" name="Объект 2"/>
            <p:cNvSpPr txBox="1">
              <a:spLocks/>
            </p:cNvSpPr>
            <p:nvPr/>
          </p:nvSpPr>
          <p:spPr>
            <a:xfrm>
              <a:off x="1451341" y="3754287"/>
              <a:ext cx="413451" cy="46710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ru-RU" b="1" dirty="0" smtClean="0"/>
                <a:t>0</a:t>
              </a:r>
              <a:endParaRPr lang="ru-RU" b="1" dirty="0"/>
            </a:p>
          </p:txBody>
        </p:sp>
        <p:cxnSp>
          <p:nvCxnSpPr>
            <p:cNvPr id="26" name="Прямая соединительная линия 25"/>
            <p:cNvCxnSpPr/>
            <p:nvPr/>
          </p:nvCxnSpPr>
          <p:spPr>
            <a:xfrm>
              <a:off x="1230502" y="4368610"/>
              <a:ext cx="70985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>
              <a:off x="1602764" y="5016682"/>
              <a:ext cx="709851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0" name="Объект 2"/>
            <p:cNvSpPr txBox="1">
              <a:spLocks/>
            </p:cNvSpPr>
            <p:nvPr/>
          </p:nvSpPr>
          <p:spPr>
            <a:xfrm>
              <a:off x="1883094" y="5105694"/>
              <a:ext cx="413451" cy="46710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ru-RU" b="1" dirty="0" smtClean="0"/>
                <a:t>2</a:t>
              </a:r>
              <a:endParaRPr lang="ru-RU" b="1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Объект 2"/>
              <p:cNvSpPr txBox="1">
                <a:spLocks/>
              </p:cNvSpPr>
              <p:nvPr/>
            </p:nvSpPr>
            <p:spPr>
              <a:xfrm>
                <a:off x="4296611" y="2355414"/>
                <a:ext cx="360040" cy="46710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700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dirty="0" smtClean="0">
                          <a:latin typeface="Cambria Math"/>
                          <a:ea typeface="Cambria Math"/>
                        </a:rPr>
                        <m:t>≈</m:t>
                      </m:r>
                    </m:oMath>
                  </m:oMathPara>
                </a14:m>
                <a:endParaRPr lang="ru-RU" b="1" dirty="0"/>
              </a:p>
            </p:txBody>
          </p:sp>
        </mc:Choice>
        <mc:Fallback xmlns="">
          <p:sp>
            <p:nvSpPr>
              <p:cNvPr id="32" name="Объек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6611" y="2355414"/>
                <a:ext cx="360040" cy="467105"/>
              </a:xfrm>
              <a:prstGeom prst="rect">
                <a:avLst/>
              </a:prstGeom>
              <a:blipFill rotWithShape="1">
                <a:blip r:embed="rId4"/>
                <a:stretch>
                  <a:fillRect r="-16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Прямая соединительная линия 33"/>
          <p:cNvCxnSpPr/>
          <p:nvPr/>
        </p:nvCxnSpPr>
        <p:spPr>
          <a:xfrm>
            <a:off x="3862314" y="2234192"/>
            <a:ext cx="0" cy="58179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3851919" y="2708920"/>
            <a:ext cx="288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Объект 2"/>
          <p:cNvSpPr txBox="1">
            <a:spLocks/>
          </p:cNvSpPr>
          <p:nvPr/>
        </p:nvSpPr>
        <p:spPr>
          <a:xfrm>
            <a:off x="3080620" y="2348880"/>
            <a:ext cx="1563388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0,666…</a:t>
            </a:r>
            <a:endParaRPr lang="ru-RU" b="1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3584918" y="2194562"/>
            <a:ext cx="360040" cy="2911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+1</a:t>
            </a:r>
            <a:endParaRPr lang="ru-RU" sz="1000" b="1" dirty="0">
              <a:solidFill>
                <a:srgbClr val="002060"/>
              </a:solidFill>
            </a:endParaRPr>
          </a:p>
        </p:txBody>
      </p:sp>
      <p:sp>
        <p:nvSpPr>
          <p:cNvPr id="39" name="Объект 2"/>
          <p:cNvSpPr txBox="1">
            <a:spLocks/>
          </p:cNvSpPr>
          <p:nvPr/>
        </p:nvSpPr>
        <p:spPr>
          <a:xfrm>
            <a:off x="4600947" y="2331512"/>
            <a:ext cx="857717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0,67</a:t>
            </a:r>
            <a:endParaRPr lang="ru-RU" b="1" dirty="0"/>
          </a:p>
        </p:txBody>
      </p:sp>
      <p:sp>
        <p:nvSpPr>
          <p:cNvPr id="40" name="Объект 2"/>
          <p:cNvSpPr txBox="1">
            <a:spLocks/>
          </p:cNvSpPr>
          <p:nvPr/>
        </p:nvSpPr>
        <p:spPr>
          <a:xfrm>
            <a:off x="2809286" y="2323043"/>
            <a:ext cx="360040" cy="467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dirty="0" smtClean="0"/>
              <a:t>=</a:t>
            </a:r>
            <a:endParaRPr lang="ru-RU" b="1" dirty="0"/>
          </a:p>
        </p:txBody>
      </p:sp>
      <p:sp>
        <p:nvSpPr>
          <p:cNvPr id="41" name="Скругленная прямоугольная выноска 40"/>
          <p:cNvSpPr/>
          <p:nvPr/>
        </p:nvSpPr>
        <p:spPr>
          <a:xfrm>
            <a:off x="5580112" y="2708920"/>
            <a:ext cx="2808312" cy="1451712"/>
          </a:xfrm>
          <a:prstGeom prst="wedgeRoundRectCallout">
            <a:avLst>
              <a:gd name="adj1" fmla="val -71125"/>
              <a:gd name="adj2" fmla="val -5036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Частное с точностью до одной сотой</a:t>
            </a:r>
            <a:endParaRPr lang="ru-RU" sz="2000" b="1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37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32" grpId="0"/>
      <p:bldP spid="37" grpId="0"/>
      <p:bldP spid="38" grpId="0"/>
      <p:bldP spid="39" grpId="0"/>
      <p:bldP spid="40" grpId="0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Приближенное частное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Объект 2"/>
              <p:cNvSpPr txBox="1">
                <a:spLocks/>
              </p:cNvSpPr>
              <p:nvPr/>
            </p:nvSpPr>
            <p:spPr>
              <a:xfrm>
                <a:off x="179512" y="1157664"/>
                <a:ext cx="8640960" cy="72008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6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dirty="0" smtClean="0"/>
                  <a:t>1) </a:t>
                </a:r>
                <a14:m>
                  <m:oMath xmlns:m="http://schemas.openxmlformats.org/officeDocument/2006/math">
                    <m:r>
                      <a:rPr lang="ru-RU" smtClean="0">
                        <a:latin typeface="Cambria Math"/>
                      </a:rPr>
                      <m:t>П</m:t>
                    </m:r>
                    <m:r>
                      <a:rPr lang="ru-RU" b="0" i="1" smtClean="0">
                        <a:latin typeface="Cambria Math"/>
                      </a:rPr>
                      <m:t>р</m:t>
                    </m:r>
                    <m:r>
                      <a:rPr lang="ru-RU" i="1" smtClean="0">
                        <a:latin typeface="Cambria Math"/>
                      </a:rPr>
                      <m:t>едставить </m:t>
                    </m:r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</a:rPr>
                          <m:t>7</m:t>
                        </m:r>
                      </m:den>
                    </m:f>
                    <m:r>
                      <a:rPr lang="ru-RU" i="1" smtClean="0">
                        <a:latin typeface="Cambria Math"/>
                      </a:rPr>
                      <m:t> в виде десятичной дроби с точностью до одной сотой</m:t>
                    </m:r>
                  </m:oMath>
                </a14:m>
                <a:endParaRPr lang="ru-RU" dirty="0"/>
              </a:p>
            </p:txBody>
          </p:sp>
        </mc:Choice>
        <mc:Fallback>
          <p:sp>
            <p:nvSpPr>
              <p:cNvPr id="4" name="Объек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157664"/>
                <a:ext cx="8640960" cy="720080"/>
              </a:xfrm>
              <a:prstGeom prst="rect">
                <a:avLst/>
              </a:prstGeom>
              <a:blipFill rotWithShape="1">
                <a:blip r:embed="rId2"/>
                <a:stretch>
                  <a:fillRect l="-705" t="-33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Объект 2"/>
              <p:cNvSpPr txBox="1">
                <a:spLocks/>
              </p:cNvSpPr>
              <p:nvPr/>
            </p:nvSpPr>
            <p:spPr>
              <a:xfrm>
                <a:off x="179512" y="1701036"/>
                <a:ext cx="8964488" cy="72008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6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dirty="0" smtClean="0"/>
                  <a:t>2) </a:t>
                </a:r>
                <a14:m>
                  <m:oMath xmlns:m="http://schemas.openxmlformats.org/officeDocument/2006/math">
                    <m:r>
                      <a:rPr lang="ru-RU" smtClean="0">
                        <a:latin typeface="Cambria Math"/>
                      </a:rPr>
                      <m:t>П</m:t>
                    </m:r>
                    <m:r>
                      <a:rPr lang="ru-RU" b="0" i="0" smtClean="0">
                        <a:latin typeface="Cambria Math"/>
                      </a:rPr>
                      <m:t>р</m:t>
                    </m:r>
                    <m:r>
                      <a:rPr lang="ru-RU" i="1" smtClean="0">
                        <a:latin typeface="Cambria Math"/>
                      </a:rPr>
                      <m:t>едставить </m:t>
                    </m:r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11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</a:rPr>
                          <m:t>21</m:t>
                        </m:r>
                      </m:den>
                    </m:f>
                    <m:r>
                      <a:rPr lang="ru-RU" i="1" smtClean="0">
                        <a:latin typeface="Cambria Math"/>
                      </a:rPr>
                      <m:t> в виде десятичной дроби с точностью до одной </m:t>
                    </m:r>
                    <m:r>
                      <a:rPr lang="ru-RU" b="0" i="1" smtClean="0">
                        <a:latin typeface="Cambria Math"/>
                      </a:rPr>
                      <m:t>десятой</m:t>
                    </m:r>
                  </m:oMath>
                </a14:m>
                <a:endParaRPr lang="ru-RU" dirty="0"/>
              </a:p>
            </p:txBody>
          </p:sp>
        </mc:Choice>
        <mc:Fallback>
          <p:sp>
            <p:nvSpPr>
              <p:cNvPr id="5" name="Объек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701036"/>
                <a:ext cx="8964488" cy="720080"/>
              </a:xfrm>
              <a:prstGeom prst="rect">
                <a:avLst/>
              </a:prstGeom>
              <a:blipFill rotWithShape="1">
                <a:blip r:embed="rId3"/>
                <a:stretch>
                  <a:fillRect l="-680" t="-423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Объект 2"/>
              <p:cNvSpPr txBox="1">
                <a:spLocks/>
              </p:cNvSpPr>
              <p:nvPr/>
            </p:nvSpPr>
            <p:spPr>
              <a:xfrm>
                <a:off x="179512" y="2204864"/>
                <a:ext cx="8964488" cy="72008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6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ru-RU" dirty="0" smtClean="0"/>
                  <a:t>3) </a:t>
                </a:r>
                <a14:m>
                  <m:oMath xmlns:m="http://schemas.openxmlformats.org/officeDocument/2006/math">
                    <m:r>
                      <a:rPr lang="ru-RU" smtClean="0">
                        <a:latin typeface="Cambria Math"/>
                      </a:rPr>
                      <m:t>П</m:t>
                    </m:r>
                    <m:r>
                      <a:rPr lang="ru-RU" b="0" i="0" smtClean="0">
                        <a:latin typeface="Cambria Math"/>
                      </a:rPr>
                      <m:t>р</m:t>
                    </m:r>
                    <m:r>
                      <a:rPr lang="ru-RU" i="1" smtClean="0">
                        <a:latin typeface="Cambria Math"/>
                      </a:rPr>
                      <m:t>едставить </m:t>
                    </m:r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</a:rPr>
                          <m:t>6</m:t>
                        </m:r>
                      </m:den>
                    </m:f>
                    <m:r>
                      <a:rPr lang="ru-RU" i="1" smtClean="0">
                        <a:latin typeface="Cambria Math"/>
                      </a:rPr>
                      <m:t> в виде десятичной дроби с точностью до одной </m:t>
                    </m:r>
                    <m:r>
                      <a:rPr lang="ru-RU" b="0" i="1" smtClean="0">
                        <a:latin typeface="Cambria Math"/>
                      </a:rPr>
                      <m:t>тысячной</m:t>
                    </m:r>
                  </m:oMath>
                </a14:m>
                <a:endParaRPr lang="ru-RU" dirty="0"/>
              </a:p>
            </p:txBody>
          </p:sp>
        </mc:Choice>
        <mc:Fallback>
          <p:sp>
            <p:nvSpPr>
              <p:cNvPr id="6" name="Объек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2204864"/>
                <a:ext cx="8964488" cy="720080"/>
              </a:xfrm>
              <a:prstGeom prst="rect">
                <a:avLst/>
              </a:prstGeom>
              <a:blipFill rotWithShape="1">
                <a:blip r:embed="rId4"/>
                <a:stretch>
                  <a:fillRect l="-680" t="-423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Объект 2"/>
          <p:cNvSpPr txBox="1">
            <a:spLocks/>
          </p:cNvSpPr>
          <p:nvPr/>
        </p:nvSpPr>
        <p:spPr>
          <a:xfrm>
            <a:off x="251520" y="3534682"/>
            <a:ext cx="873071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228036" y="3501008"/>
            <a:ext cx="8964488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/>
              <a:t>Ответ: 1) 0,71; 2) 0,5; 3) 0,167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654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158</Words>
  <Application>Microsoft Office PowerPoint</Application>
  <PresentationFormat>Экран (4:3)</PresentationFormat>
  <Paragraphs>53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Приближенное частное</vt:lpstr>
      <vt:lpstr>Приближенное частное</vt:lpstr>
      <vt:lpstr>Приближенное частное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Приближенное частное</dc:title>
  <dc:creator>Татьяна</dc:creator>
  <cp:lastModifiedBy>Татьяна</cp:lastModifiedBy>
  <cp:revision>1</cp:revision>
  <dcterms:created xsi:type="dcterms:W3CDTF">2020-04-13T17:59:05Z</dcterms:created>
  <dcterms:modified xsi:type="dcterms:W3CDTF">2020-04-13T18:40:10Z</dcterms:modified>
</cp:coreProperties>
</file>